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ppt/notesSlides/notesSlide26.xml" ContentType="application/vnd.openxmlformats-officedocument.presentationml.notesSlide+xml"/>
  <Override PartName="/ppt/tags/tag26.xml" ContentType="application/vnd.openxmlformats-officedocument.presentationml.tags+xml"/>
  <Override PartName="/ppt/notesSlides/notesSlide27.xml" ContentType="application/vnd.openxmlformats-officedocument.presentationml.notesSlide+xml"/>
  <Override PartName="/ppt/tags/tag27.xml" ContentType="application/vnd.openxmlformats-officedocument.presentationml.tags+xml"/>
  <Override PartName="/ppt/notesSlides/notesSlide28.xml" ContentType="application/vnd.openxmlformats-officedocument.presentationml.notesSlide+xml"/>
  <Override PartName="/ppt/tags/tag28.xml" ContentType="application/vnd.openxmlformats-officedocument.presentationml.tags+xml"/>
  <Override PartName="/ppt/notesSlides/notesSlide29.xml" ContentType="application/vnd.openxmlformats-officedocument.presentationml.notesSlide+xml"/>
  <Override PartName="/ppt/tags/tag29.xml" ContentType="application/vnd.openxmlformats-officedocument.presentationml.tags+xml"/>
  <Override PartName="/ppt/notesSlides/notesSlide30.xml" ContentType="application/vnd.openxmlformats-officedocument.presentationml.notesSlide+xml"/>
  <Override PartName="/ppt/tags/tag30.xml" ContentType="application/vnd.openxmlformats-officedocument.presentationml.tags+xml"/>
  <Override PartName="/ppt/notesSlides/notesSlide31.xml" ContentType="application/vnd.openxmlformats-officedocument.presentationml.notesSlide+xml"/>
  <Override PartName="/ppt/tags/tag31.xml" ContentType="application/vnd.openxmlformats-officedocument.presentationml.tags+xml"/>
  <Override PartName="/ppt/notesSlides/notesSlide32.xml" ContentType="application/vnd.openxmlformats-officedocument.presentationml.notesSlide+xml"/>
  <Override PartName="/ppt/tags/tag32.xml" ContentType="application/vnd.openxmlformats-officedocument.presentationml.tags+xml"/>
  <Override PartName="/ppt/notesSlides/notesSlide33.xml" ContentType="application/vnd.openxmlformats-officedocument.presentationml.notesSlide+xml"/>
  <Override PartName="/ppt/tags/tag33.xml" ContentType="application/vnd.openxmlformats-officedocument.presentationml.tags+xml"/>
  <Override PartName="/ppt/notesSlides/notesSlide34.xml" ContentType="application/vnd.openxmlformats-officedocument.presentationml.notesSlide+xml"/>
  <Override PartName="/ppt/tags/tag34.xml" ContentType="application/vnd.openxmlformats-officedocument.presentationml.tags+xml"/>
  <Override PartName="/ppt/notesSlides/notesSlide35.xml" ContentType="application/vnd.openxmlformats-officedocument.presentationml.notesSlide+xml"/>
  <Override PartName="/ppt/tags/tag35.xml" ContentType="application/vnd.openxmlformats-officedocument.presentationml.tags+xml"/>
  <Override PartName="/ppt/notesSlides/notesSlide36.xml" ContentType="application/vnd.openxmlformats-officedocument.presentationml.notesSlide+xml"/>
  <Override PartName="/ppt/tags/tag36.xml" ContentType="application/vnd.openxmlformats-officedocument.presentationml.tags+xml"/>
  <Override PartName="/ppt/notesSlides/notesSlide37.xml" ContentType="application/vnd.openxmlformats-officedocument.presentationml.notesSlide+xml"/>
  <Override PartName="/ppt/tags/tag37.xml" ContentType="application/vnd.openxmlformats-officedocument.presentationml.tags+xml"/>
  <Override PartName="/ppt/notesSlides/notesSlide38.xml" ContentType="application/vnd.openxmlformats-officedocument.presentationml.notesSlide+xml"/>
  <Override PartName="/ppt/tags/tag38.xml" ContentType="application/vnd.openxmlformats-officedocument.presentationml.tags+xml"/>
  <Override PartName="/ppt/notesSlides/notesSlide39.xml" ContentType="application/vnd.openxmlformats-officedocument.presentationml.notesSlide+xml"/>
  <Override PartName="/ppt/tags/tag39.xml" ContentType="application/vnd.openxmlformats-officedocument.presentationml.tags+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9" r:id="rId3"/>
    <p:sldId id="261" r:id="rId4"/>
    <p:sldId id="262" r:id="rId5"/>
    <p:sldId id="263" r:id="rId6"/>
    <p:sldId id="265" r:id="rId7"/>
    <p:sldId id="266" r:id="rId8"/>
    <p:sldId id="267" r:id="rId9"/>
    <p:sldId id="264" r:id="rId10"/>
    <p:sldId id="268" r:id="rId11"/>
    <p:sldId id="269" r:id="rId12"/>
    <p:sldId id="270" r:id="rId13"/>
    <p:sldId id="271" r:id="rId14"/>
    <p:sldId id="272" r:id="rId15"/>
    <p:sldId id="273" r:id="rId16"/>
    <p:sldId id="274" r:id="rId17"/>
    <p:sldId id="275" r:id="rId18"/>
    <p:sldId id="276" r:id="rId19"/>
    <p:sldId id="277" r:id="rId20"/>
    <p:sldId id="279" r:id="rId21"/>
    <p:sldId id="280" r:id="rId22"/>
    <p:sldId id="278" r:id="rId23"/>
    <p:sldId id="281" r:id="rId24"/>
    <p:sldId id="282" r:id="rId25"/>
    <p:sldId id="283" r:id="rId26"/>
    <p:sldId id="284" r:id="rId27"/>
    <p:sldId id="285" r:id="rId28"/>
    <p:sldId id="286" r:id="rId29"/>
    <p:sldId id="287" r:id="rId30"/>
    <p:sldId id="288" r:id="rId31"/>
    <p:sldId id="290" r:id="rId32"/>
    <p:sldId id="301" r:id="rId33"/>
    <p:sldId id="294" r:id="rId34"/>
    <p:sldId id="298" r:id="rId35"/>
    <p:sldId id="299" r:id="rId36"/>
    <p:sldId id="300" r:id="rId37"/>
    <p:sldId id="289" r:id="rId38"/>
    <p:sldId id="291" r:id="rId39"/>
    <p:sldId id="293" r:id="rId40"/>
    <p:sldId id="292" r:id="rId4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21AD"/>
    <a:srgbClr val="F76601"/>
    <a:srgbClr val="41B522"/>
    <a:srgbClr val="9C6613"/>
    <a:srgbClr val="D18B1A"/>
    <a:srgbClr val="DEAA27"/>
    <a:srgbClr val="CB9029"/>
    <a:srgbClr val="7393D4"/>
    <a:srgbClr val="E40093"/>
    <a:srgbClr val="2399F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5" autoAdjust="0"/>
    <p:restoredTop sz="63668" autoAdjust="0"/>
  </p:normalViewPr>
  <p:slideViewPr>
    <p:cSldViewPr snapToGrid="0" snapToObjects="1">
      <p:cViewPr varScale="1">
        <p:scale>
          <a:sx n="59" d="100"/>
          <a:sy n="59" d="100"/>
        </p:scale>
        <p:origin x="1074" y="6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D673BA-7A96-9546-B554-BD774E5D7968}" type="datetimeFigureOut">
              <a:rPr lang="en-US" smtClean="0"/>
              <a:t>11/28/2014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0C0785-3115-EE43-BCE2-D76D2BDD2AB9}" type="slidenum">
              <a:rPr lang="en-US" smtClean="0"/>
              <a:t>‹#›</a:t>
            </a:fld>
            <a:endParaRPr lang="en-US"/>
          </a:p>
        </p:txBody>
      </p:sp>
    </p:spTree>
    <p:extLst>
      <p:ext uri="{BB962C8B-B14F-4D97-AF65-F5344CB8AC3E}">
        <p14:creationId xmlns:p14="http://schemas.microsoft.com/office/powerpoint/2010/main" val="19686673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0C0785-3115-EE43-BCE2-D76D2BDD2AB9}" type="slidenum">
              <a:rPr lang="en-US" smtClean="0"/>
              <a:t>1</a:t>
            </a:fld>
            <a:endParaRPr lang="en-US"/>
          </a:p>
        </p:txBody>
      </p:sp>
    </p:spTree>
    <p:extLst>
      <p:ext uri="{BB962C8B-B14F-4D97-AF65-F5344CB8AC3E}">
        <p14:creationId xmlns:p14="http://schemas.microsoft.com/office/powerpoint/2010/main" val="2348378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10</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12</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14</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16</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17</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19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20</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22</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24</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26</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27</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29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30</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31</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32</a:t>
            </a:fld>
            <a:endParaRPr lang="en-US"/>
          </a:p>
        </p:txBody>
      </p:sp>
    </p:spTree>
    <p:extLst>
      <p:ext uri="{BB962C8B-B14F-4D97-AF65-F5344CB8AC3E}">
        <p14:creationId xmlns:p14="http://schemas.microsoft.com/office/powerpoint/2010/main" val="40419908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33</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34</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35</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36</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37</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38</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39</a:t>
            </a:fld>
            <a:endParaRPr lang="en-US"/>
          </a:p>
        </p:txBody>
      </p:sp>
    </p:spTree>
    <p:extLst>
      <p:ext uri="{BB962C8B-B14F-4D97-AF65-F5344CB8AC3E}">
        <p14:creationId xmlns:p14="http://schemas.microsoft.com/office/powerpoint/2010/main" val="329786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4</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40</a:t>
            </a:fld>
            <a:endParaRPr lang="en-US"/>
          </a:p>
        </p:txBody>
      </p:sp>
    </p:spTree>
    <p:extLst>
      <p:ext uri="{BB962C8B-B14F-4D97-AF65-F5344CB8AC3E}">
        <p14:creationId xmlns:p14="http://schemas.microsoft.com/office/powerpoint/2010/main" val="2970598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PH" dirty="0" smtClean="0"/>
              <a:t>UN’s office for disaster</a:t>
            </a:r>
            <a:r>
              <a:rPr lang="en-PH" baseline="0" dirty="0" smtClean="0"/>
              <a:t> management</a:t>
            </a:r>
          </a:p>
          <a:p>
            <a:pPr marL="171450" indent="-171450">
              <a:buFontTx/>
              <a:buChar char="-"/>
            </a:pPr>
            <a:r>
              <a:rPr lang="en-PH" baseline="0" dirty="0" smtClean="0"/>
              <a:t>Year 2000-2012</a:t>
            </a:r>
          </a:p>
          <a:p>
            <a:pPr marL="171450" indent="-171450">
              <a:buFontTx/>
              <a:buChar char="-"/>
            </a:pPr>
            <a:r>
              <a:rPr lang="en-PH" baseline="0" dirty="0" smtClean="0"/>
              <a:t>Encouragement for research </a:t>
            </a:r>
            <a:r>
              <a:rPr lang="en-PH" baseline="0" dirty="0" smtClean="0">
                <a:sym typeface="Wingdings" panose="05000000000000000000" pitchFamily="2" charset="2"/>
              </a:rPr>
              <a:t> social media</a:t>
            </a:r>
            <a:endParaRPr lang="en-US" dirty="0"/>
          </a:p>
        </p:txBody>
      </p:sp>
      <p:sp>
        <p:nvSpPr>
          <p:cNvPr id="4" name="Slide Number Placeholder 3"/>
          <p:cNvSpPr>
            <a:spLocks noGrp="1"/>
          </p:cNvSpPr>
          <p:nvPr>
            <p:ph type="sldNum" sz="quarter" idx="10"/>
          </p:nvPr>
        </p:nvSpPr>
        <p:spPr/>
        <p:txBody>
          <a:bodyPr/>
          <a:lstStyle/>
          <a:p>
            <a:fld id="{2A0C0785-3115-EE43-BCE2-D76D2BDD2AB9}" type="slidenum">
              <a:rPr lang="en-US" smtClean="0"/>
              <a:t>5</a:t>
            </a:fld>
            <a:endParaRPr lang="en-US"/>
          </a:p>
        </p:txBody>
      </p:sp>
    </p:spTree>
    <p:extLst>
      <p:ext uri="{BB962C8B-B14F-4D97-AF65-F5344CB8AC3E}">
        <p14:creationId xmlns:p14="http://schemas.microsoft.com/office/powerpoint/2010/main" val="3007937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PH" dirty="0" smtClean="0"/>
              <a:t>Online apps/platforms</a:t>
            </a:r>
            <a:r>
              <a:rPr lang="en-PH" baseline="0" dirty="0" smtClean="0"/>
              <a:t> that aim in interaction, collaboration, and sharing of content</a:t>
            </a:r>
          </a:p>
          <a:p>
            <a:pPr marL="171450" indent="-171450">
              <a:buFontTx/>
              <a:buChar char="-"/>
            </a:pPr>
            <a:r>
              <a:rPr lang="en-PH" baseline="0" dirty="0" smtClean="0"/>
              <a:t>Recent study and analysis… </a:t>
            </a:r>
            <a:r>
              <a:rPr lang="en-PH" baseline="0" dirty="0" err="1" smtClean="0"/>
              <a:t>philippines</a:t>
            </a:r>
            <a:endParaRPr lang="en-US" dirty="0"/>
          </a:p>
        </p:txBody>
      </p:sp>
      <p:sp>
        <p:nvSpPr>
          <p:cNvPr id="4" name="Slide Number Placeholder 3"/>
          <p:cNvSpPr>
            <a:spLocks noGrp="1"/>
          </p:cNvSpPr>
          <p:nvPr>
            <p:ph type="sldNum" sz="quarter" idx="10"/>
          </p:nvPr>
        </p:nvSpPr>
        <p:spPr/>
        <p:txBody>
          <a:bodyPr/>
          <a:lstStyle/>
          <a:p>
            <a:fld id="{2A0C0785-3115-EE43-BCE2-D76D2BDD2AB9}" type="slidenum">
              <a:rPr lang="en-US" smtClean="0"/>
              <a:t>6</a:t>
            </a:fld>
            <a:endParaRPr lang="en-US"/>
          </a:p>
        </p:txBody>
      </p:sp>
    </p:spTree>
    <p:extLst>
      <p:ext uri="{BB962C8B-B14F-4D97-AF65-F5344CB8AC3E}">
        <p14:creationId xmlns:p14="http://schemas.microsoft.com/office/powerpoint/2010/main" val="185913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smtClean="0"/>
              <a:t>- Vastly</a:t>
            </a:r>
            <a:r>
              <a:rPr lang="en-PH" baseline="0" dirty="0" smtClean="0"/>
              <a:t> used to share disaster related info</a:t>
            </a:r>
            <a:endParaRPr lang="en-US" dirty="0"/>
          </a:p>
        </p:txBody>
      </p:sp>
      <p:sp>
        <p:nvSpPr>
          <p:cNvPr id="4" name="Slide Number Placeholder 3"/>
          <p:cNvSpPr>
            <a:spLocks noGrp="1"/>
          </p:cNvSpPr>
          <p:nvPr>
            <p:ph type="sldNum" sz="quarter" idx="10"/>
          </p:nvPr>
        </p:nvSpPr>
        <p:spPr/>
        <p:txBody>
          <a:bodyPr/>
          <a:lstStyle/>
          <a:p>
            <a:fld id="{2A0C0785-3115-EE43-BCE2-D76D2BDD2AB9}" type="slidenum">
              <a:rPr lang="en-US" smtClean="0"/>
              <a:t>7</a:t>
            </a:fld>
            <a:endParaRPr lang="en-US"/>
          </a:p>
        </p:txBody>
      </p:sp>
    </p:spTree>
    <p:extLst>
      <p:ext uri="{BB962C8B-B14F-4D97-AF65-F5344CB8AC3E}">
        <p14:creationId xmlns:p14="http://schemas.microsoft.com/office/powerpoint/2010/main" val="239351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0C0785-3115-EE43-BCE2-D76D2BDD2AB9}" type="slidenum">
              <a:rPr lang="en-US" smtClean="0"/>
              <a:t>8</a:t>
            </a:fld>
            <a:endParaRPr lang="en-US"/>
          </a:p>
        </p:txBody>
      </p:sp>
    </p:spTree>
    <p:extLst>
      <p:ext uri="{BB962C8B-B14F-4D97-AF65-F5344CB8AC3E}">
        <p14:creationId xmlns:p14="http://schemas.microsoft.com/office/powerpoint/2010/main" val="343023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smtClean="0"/>
              <a:t>- Filipino</a:t>
            </a:r>
            <a:r>
              <a:rPr lang="en-PH" baseline="0" dirty="0" smtClean="0"/>
              <a:t> Information Extraction Tool for Twitter or FILIET</a:t>
            </a:r>
            <a:endParaRPr lang="en-US" dirty="0"/>
          </a:p>
        </p:txBody>
      </p:sp>
      <p:sp>
        <p:nvSpPr>
          <p:cNvPr id="4" name="Slide Number Placeholder 3"/>
          <p:cNvSpPr>
            <a:spLocks noGrp="1"/>
          </p:cNvSpPr>
          <p:nvPr>
            <p:ph type="sldNum" sz="quarter" idx="10"/>
          </p:nvPr>
        </p:nvSpPr>
        <p:spPr/>
        <p:txBody>
          <a:bodyPr/>
          <a:lstStyle/>
          <a:p>
            <a:fld id="{DDE41BD9-59EB-48D1-AADA-0292FCA82171}" type="slidenum">
              <a:rPr lang="en-US" smtClean="0"/>
              <a:t>9</a:t>
            </a:fld>
            <a:endParaRPr lang="en-US"/>
          </a:p>
        </p:txBody>
      </p:sp>
    </p:spTree>
    <p:extLst>
      <p:ext uri="{BB962C8B-B14F-4D97-AF65-F5344CB8AC3E}">
        <p14:creationId xmlns:p14="http://schemas.microsoft.com/office/powerpoint/2010/main" val="329786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11/28/2014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662675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11/28/2014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399201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11/28/2014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940692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062AF-7E6D-9E4D-9141-757C014B0E44}" type="datetimeFigureOut">
              <a:rPr lang="en-US" smtClean="0"/>
              <a:t>11/28/2014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581752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2062AF-7E6D-9E4D-9141-757C014B0E44}" type="datetimeFigureOut">
              <a:rPr lang="en-US" smtClean="0"/>
              <a:t>11/28/2014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865930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2062AF-7E6D-9E4D-9141-757C014B0E44}" type="datetimeFigureOut">
              <a:rPr lang="en-US" smtClean="0"/>
              <a:t>11/28/2014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403760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2062AF-7E6D-9E4D-9141-757C014B0E44}" type="datetimeFigureOut">
              <a:rPr lang="en-US" smtClean="0"/>
              <a:t>11/28/2014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195852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2062AF-7E6D-9E4D-9141-757C014B0E44}" type="datetimeFigureOut">
              <a:rPr lang="en-US" smtClean="0"/>
              <a:t>11/28/2014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2337852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2062AF-7E6D-9E4D-9141-757C014B0E44}" type="datetimeFigureOut">
              <a:rPr lang="en-US" smtClean="0"/>
              <a:t>11/28/2014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3794160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062AF-7E6D-9E4D-9141-757C014B0E44}" type="datetimeFigureOut">
              <a:rPr lang="en-US" smtClean="0"/>
              <a:t>11/28/2014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637189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062AF-7E6D-9E4D-9141-757C014B0E44}" type="datetimeFigureOut">
              <a:rPr lang="en-US" smtClean="0"/>
              <a:t>11/28/2014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5E40D-EB86-814C-87CB-855C7C2BC07D}" type="slidenum">
              <a:rPr lang="en-US" smtClean="0"/>
              <a:t>‹#›</a:t>
            </a:fld>
            <a:endParaRPr lang="en-US"/>
          </a:p>
        </p:txBody>
      </p:sp>
    </p:spTree>
    <p:extLst>
      <p:ext uri="{BB962C8B-B14F-4D97-AF65-F5344CB8AC3E}">
        <p14:creationId xmlns:p14="http://schemas.microsoft.com/office/powerpoint/2010/main" val="1584136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62062AF-7E6D-9E4D-9141-757C014B0E44}" type="datetimeFigureOut">
              <a:rPr lang="en-US" smtClean="0"/>
              <a:t>11/28/2014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CC5E40D-EB86-814C-87CB-855C7C2BC07D}" type="slidenum">
              <a:rPr lang="en-US" smtClean="0"/>
              <a:t>‹#›</a:t>
            </a:fld>
            <a:endParaRPr lang="en-US"/>
          </a:p>
        </p:txBody>
      </p:sp>
    </p:spTree>
    <p:extLst>
      <p:ext uri="{BB962C8B-B14F-4D97-AF65-F5344CB8AC3E}">
        <p14:creationId xmlns:p14="http://schemas.microsoft.com/office/powerpoint/2010/main" val="3662139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6.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7.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18.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0.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1.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2.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3.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27.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2.xml"/><Relationship Id="rId4"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9.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36.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7.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3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4.xml"/><Relationship Id="rId5" Type="http://schemas.openxmlformats.org/officeDocument/2006/relationships/image" Target="../media/image3.jpe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Oval 18"/>
          <p:cNvSpPr/>
          <p:nvPr/>
        </p:nvSpPr>
        <p:spPr>
          <a:xfrm>
            <a:off x="5395640" y="4174824"/>
            <a:ext cx="614296" cy="614296"/>
          </a:xfrm>
          <a:prstGeom prst="ellipse">
            <a:avLst/>
          </a:prstGeom>
          <a:solidFill>
            <a:srgbClr val="3366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Oval 12"/>
          <p:cNvSpPr/>
          <p:nvPr/>
        </p:nvSpPr>
        <p:spPr>
          <a:xfrm>
            <a:off x="348160" y="4172509"/>
            <a:ext cx="614296" cy="614296"/>
          </a:xfrm>
          <a:prstGeom prst="ellipse">
            <a:avLst/>
          </a:prstGeom>
          <a:solidFill>
            <a:srgbClr val="FF66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8" name="Oval 17"/>
          <p:cNvSpPr/>
          <p:nvPr/>
        </p:nvSpPr>
        <p:spPr>
          <a:xfrm>
            <a:off x="5395640" y="3318143"/>
            <a:ext cx="614296" cy="614296"/>
          </a:xfrm>
          <a:prstGeom prst="ellipse">
            <a:avLst/>
          </a:prstGeom>
          <a:solidFill>
            <a:srgbClr val="66006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Oval 11"/>
          <p:cNvSpPr/>
          <p:nvPr/>
        </p:nvSpPr>
        <p:spPr>
          <a:xfrm>
            <a:off x="348160" y="3315828"/>
            <a:ext cx="614296" cy="614296"/>
          </a:xfrm>
          <a:prstGeom prst="ellipse">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TextBox 13"/>
          <p:cNvSpPr txBox="1"/>
          <p:nvPr/>
        </p:nvSpPr>
        <p:spPr>
          <a:xfrm>
            <a:off x="1084857" y="3335069"/>
            <a:ext cx="3275256"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Kyle Mc Hale B. Dela Cruz</a:t>
            </a:r>
          </a:p>
          <a:p>
            <a:pPr>
              <a:lnSpc>
                <a:spcPct val="80000"/>
              </a:lnSpc>
            </a:pPr>
            <a:r>
              <a:rPr lang="en-PH" sz="1400" dirty="0" smtClean="0">
                <a:solidFill>
                  <a:schemeClr val="tx1">
                    <a:lumMod val="75000"/>
                    <a:lumOff val="25000"/>
                  </a:schemeClr>
                </a:solidFill>
                <a:latin typeface="Roboto Condensed Bold"/>
                <a:cs typeface="Roboto Condensed Bold"/>
              </a:rPr>
              <a:t>Email: kyle_delacruz@dlsu.edu.ph</a:t>
            </a:r>
            <a:endParaRPr lang="en-PH" sz="1400" dirty="0">
              <a:solidFill>
                <a:schemeClr val="tx1">
                  <a:lumMod val="75000"/>
                  <a:lumOff val="25000"/>
                </a:schemeClr>
              </a:solidFill>
              <a:latin typeface="Roboto Condensed Bold"/>
              <a:cs typeface="Roboto Condensed Bold"/>
            </a:endParaRPr>
          </a:p>
        </p:txBody>
      </p:sp>
      <p:sp>
        <p:nvSpPr>
          <p:cNvPr id="15" name="TextBox 14"/>
          <p:cNvSpPr txBox="1"/>
          <p:nvPr/>
        </p:nvSpPr>
        <p:spPr>
          <a:xfrm>
            <a:off x="1084857" y="4208857"/>
            <a:ext cx="4083169"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Kristine Ma. Dominique F. Kalaw</a:t>
            </a:r>
          </a:p>
          <a:p>
            <a:pPr>
              <a:lnSpc>
                <a:spcPct val="80000"/>
              </a:lnSpc>
            </a:pPr>
            <a:r>
              <a:rPr lang="en-PH" sz="1400" dirty="0" smtClean="0">
                <a:solidFill>
                  <a:schemeClr val="tx1">
                    <a:lumMod val="75000"/>
                    <a:lumOff val="25000"/>
                  </a:schemeClr>
                </a:solidFill>
                <a:latin typeface="Roboto Condensed Bold"/>
                <a:cs typeface="Roboto Condensed Bold"/>
              </a:rPr>
              <a:t>Email: kristine_kalaw@dlsu.edu.ph</a:t>
            </a:r>
            <a:endParaRPr lang="en-PH" sz="1400" dirty="0">
              <a:solidFill>
                <a:schemeClr val="tx1">
                  <a:lumMod val="75000"/>
                  <a:lumOff val="25000"/>
                </a:schemeClr>
              </a:solidFill>
              <a:latin typeface="Roboto Condensed Bold"/>
              <a:cs typeface="Roboto Condensed Bold"/>
            </a:endParaRPr>
          </a:p>
        </p:txBody>
      </p:sp>
      <p:sp>
        <p:nvSpPr>
          <p:cNvPr id="20" name="TextBox 19"/>
          <p:cNvSpPr txBox="1"/>
          <p:nvPr/>
        </p:nvSpPr>
        <p:spPr>
          <a:xfrm>
            <a:off x="6132337" y="3345405"/>
            <a:ext cx="2802232"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John Paul F. Garcia</a:t>
            </a:r>
          </a:p>
          <a:p>
            <a:pPr>
              <a:lnSpc>
                <a:spcPct val="80000"/>
              </a:lnSpc>
            </a:pPr>
            <a:r>
              <a:rPr lang="en-PH" sz="1400" dirty="0" smtClean="0">
                <a:solidFill>
                  <a:schemeClr val="tx1">
                    <a:lumMod val="75000"/>
                    <a:lumOff val="25000"/>
                  </a:schemeClr>
                </a:solidFill>
                <a:latin typeface="Roboto Condensed Bold"/>
                <a:cs typeface="Roboto Condensed Bold"/>
              </a:rPr>
              <a:t>Email: john_paul_garcia@dlsu.edu.ph</a:t>
            </a:r>
            <a:endParaRPr lang="en-PH" sz="1400" dirty="0">
              <a:solidFill>
                <a:schemeClr val="tx1">
                  <a:lumMod val="75000"/>
                  <a:lumOff val="25000"/>
                </a:schemeClr>
              </a:solidFill>
              <a:latin typeface="Roboto Condensed Bold"/>
              <a:cs typeface="Roboto Condensed Bold"/>
            </a:endParaRPr>
          </a:p>
        </p:txBody>
      </p:sp>
      <p:sp>
        <p:nvSpPr>
          <p:cNvPr id="21" name="TextBox 20"/>
          <p:cNvSpPr txBox="1"/>
          <p:nvPr/>
        </p:nvSpPr>
        <p:spPr>
          <a:xfrm>
            <a:off x="6132337" y="4211172"/>
            <a:ext cx="2216109" cy="567335"/>
          </a:xfrm>
          <a:prstGeom prst="rect">
            <a:avLst/>
          </a:prstGeom>
          <a:noFill/>
        </p:spPr>
        <p:txBody>
          <a:bodyPr wrap="none" rtlCol="0">
            <a:spAutoFit/>
          </a:bodyPr>
          <a:lstStyle/>
          <a:p>
            <a:pPr>
              <a:lnSpc>
                <a:spcPct val="80000"/>
              </a:lnSpc>
            </a:pPr>
            <a:r>
              <a:rPr lang="en-PH" sz="2400" b="1" dirty="0" smtClean="0">
                <a:solidFill>
                  <a:schemeClr val="tx1">
                    <a:lumMod val="75000"/>
                    <a:lumOff val="25000"/>
                  </a:schemeClr>
                </a:solidFill>
                <a:latin typeface="Roboto Condensed Bold"/>
                <a:cs typeface="Roboto Condensed Bold"/>
              </a:rPr>
              <a:t>Vilson E. Lu</a:t>
            </a:r>
          </a:p>
          <a:p>
            <a:pPr>
              <a:lnSpc>
                <a:spcPct val="80000"/>
              </a:lnSpc>
            </a:pPr>
            <a:r>
              <a:rPr lang="en-PH" sz="1400" dirty="0" smtClean="0">
                <a:solidFill>
                  <a:schemeClr val="tx1">
                    <a:lumMod val="75000"/>
                    <a:lumOff val="25000"/>
                  </a:schemeClr>
                </a:solidFill>
                <a:latin typeface="Roboto Condensed Bold"/>
                <a:cs typeface="Roboto Condensed Bold"/>
              </a:rPr>
              <a:t>Email: vilson_lu@dlsu.edu.ph</a:t>
            </a:r>
            <a:endParaRPr lang="en-PH" sz="1400" dirty="0">
              <a:solidFill>
                <a:schemeClr val="tx1">
                  <a:lumMod val="75000"/>
                  <a:lumOff val="25000"/>
                </a:schemeClr>
              </a:solidFill>
              <a:latin typeface="Roboto Condensed Bold"/>
              <a:cs typeface="Roboto Condensed Bold"/>
            </a:endParaRPr>
          </a:p>
        </p:txBody>
      </p:sp>
      <p:grpSp>
        <p:nvGrpSpPr>
          <p:cNvPr id="28" name="Group 27"/>
          <p:cNvGrpSpPr/>
          <p:nvPr/>
        </p:nvGrpSpPr>
        <p:grpSpPr>
          <a:xfrm>
            <a:off x="-73885" y="0"/>
            <a:ext cx="9299100" cy="2960341"/>
            <a:chOff x="-73885" y="0"/>
            <a:chExt cx="9299100" cy="2960341"/>
          </a:xfrm>
        </p:grpSpPr>
        <p:pic>
          <p:nvPicPr>
            <p:cNvPr id="9" name="Picture 8"/>
            <p:cNvPicPr>
              <a:picLocks noChangeAspect="1"/>
            </p:cNvPicPr>
            <p:nvPr/>
          </p:nvPicPr>
          <p:blipFill rotWithShape="1">
            <a:blip r:embed="rId3"/>
            <a:srcRect t="12957" b="38976"/>
            <a:stretch/>
          </p:blipFill>
          <p:spPr>
            <a:xfrm>
              <a:off x="0" y="0"/>
              <a:ext cx="9225215" cy="2955514"/>
            </a:xfrm>
            <a:prstGeom prst="rect">
              <a:avLst/>
            </a:prstGeom>
          </p:spPr>
        </p:pic>
        <p:sp>
          <p:nvSpPr>
            <p:cNvPr id="11" name="Rectangle 10"/>
            <p:cNvSpPr/>
            <p:nvPr/>
          </p:nvSpPr>
          <p:spPr>
            <a:xfrm>
              <a:off x="-73885" y="542626"/>
              <a:ext cx="9296400" cy="2417715"/>
            </a:xfrm>
            <a:prstGeom prst="rect">
              <a:avLst/>
            </a:prstGeom>
            <a:gradFill flip="none" rotWithShape="1">
              <a:gsLst>
                <a:gs pos="11000">
                  <a:srgbClr val="8E5B34"/>
                </a:gs>
                <a:gs pos="100000">
                  <a:srgbClr val="FFFFFF">
                    <a:alpha val="0"/>
                  </a:srgb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PH" sz="2800" b="1" dirty="0">
                <a:latin typeface="Roboto Condensed Bold"/>
                <a:cs typeface="Roboto Condensed Bold"/>
              </a:endParaRPr>
            </a:p>
          </p:txBody>
        </p:sp>
        <p:sp>
          <p:nvSpPr>
            <p:cNvPr id="10" name="TextBox 9"/>
            <p:cNvSpPr txBox="1"/>
            <p:nvPr/>
          </p:nvSpPr>
          <p:spPr>
            <a:xfrm>
              <a:off x="182630" y="1712046"/>
              <a:ext cx="8481709" cy="1097736"/>
            </a:xfrm>
            <a:prstGeom prst="rect">
              <a:avLst/>
            </a:prstGeom>
            <a:noFill/>
          </p:spPr>
          <p:txBody>
            <a:bodyPr wrap="none" rtlCol="0">
              <a:spAutoFit/>
            </a:bodyPr>
            <a:lstStyle/>
            <a:p>
              <a:pPr>
                <a:lnSpc>
                  <a:spcPct val="80000"/>
                </a:lnSpc>
              </a:pPr>
              <a:r>
                <a:rPr lang="en-PH" sz="4000" b="1" dirty="0" smtClean="0">
                  <a:solidFill>
                    <a:schemeClr val="bg1"/>
                  </a:solidFill>
                  <a:effectLst>
                    <a:outerShdw blurRad="50800" dist="38100" dir="2700000" algn="tl" rotWithShape="0">
                      <a:prstClr val="black">
                        <a:alpha val="40000"/>
                      </a:prstClr>
                    </a:outerShdw>
                  </a:effectLst>
                  <a:latin typeface="Roboto Condensed Bold"/>
                  <a:cs typeface="Roboto Condensed Bold"/>
                </a:rPr>
                <a:t>FILIET: An Information Extraction System</a:t>
              </a:r>
            </a:p>
            <a:p>
              <a:pPr>
                <a:lnSpc>
                  <a:spcPct val="80000"/>
                </a:lnSpc>
              </a:pPr>
              <a:r>
                <a:rPr lang="en-PH" sz="4000" b="1" dirty="0" smtClean="0">
                  <a:solidFill>
                    <a:schemeClr val="bg1"/>
                  </a:solidFill>
                  <a:effectLst>
                    <a:outerShdw blurRad="50800" dist="38100" dir="2700000" algn="tl" rotWithShape="0">
                      <a:prstClr val="black">
                        <a:alpha val="40000"/>
                      </a:prstClr>
                    </a:outerShdw>
                  </a:effectLst>
                  <a:latin typeface="Roboto Condensed Bold"/>
                  <a:cs typeface="Roboto Condensed Bold"/>
                </a:rPr>
                <a:t>for Disaster-Related Tweets</a:t>
              </a:r>
              <a:endParaRPr lang="en-PH" sz="4000" b="1" dirty="0">
                <a:solidFill>
                  <a:schemeClr val="bg1"/>
                </a:solidFill>
                <a:effectLst>
                  <a:outerShdw blurRad="50800" dist="38100" dir="2700000" algn="tl" rotWithShape="0">
                    <a:prstClr val="black">
                      <a:alpha val="40000"/>
                    </a:prstClr>
                  </a:outerShdw>
                </a:effectLst>
                <a:latin typeface="Roboto Condensed Bold"/>
                <a:cs typeface="Roboto Condensed Bold"/>
              </a:endParaRPr>
            </a:p>
          </p:txBody>
        </p:sp>
      </p:grpSp>
      <p:sp>
        <p:nvSpPr>
          <p:cNvPr id="30" name="Oval 29"/>
          <p:cNvSpPr/>
          <p:nvPr/>
        </p:nvSpPr>
        <p:spPr>
          <a:xfrm>
            <a:off x="348160" y="3307560"/>
            <a:ext cx="614296" cy="614296"/>
          </a:xfrm>
          <a:prstGeom prst="ellipse">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extLst>
      <p:ext uri="{BB962C8B-B14F-4D97-AF65-F5344CB8AC3E}">
        <p14:creationId xmlns:p14="http://schemas.microsoft.com/office/powerpoint/2010/main" val="67848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decel="5000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400" fill="hold"/>
                                        <p:tgtEl>
                                          <p:spTgt spid="28"/>
                                        </p:tgtEl>
                                        <p:attrNameLst>
                                          <p:attrName>ppt_x</p:attrName>
                                        </p:attrNameLst>
                                      </p:cBhvr>
                                      <p:tavLst>
                                        <p:tav tm="0">
                                          <p:val>
                                            <p:strVal val="#ppt_x"/>
                                          </p:val>
                                        </p:tav>
                                        <p:tav tm="100000">
                                          <p:val>
                                            <p:strVal val="#ppt_x"/>
                                          </p:val>
                                        </p:tav>
                                      </p:tavLst>
                                    </p:anim>
                                    <p:anim calcmode="lin" valueType="num">
                                      <p:cBhvr additive="base">
                                        <p:cTn id="8" dur="400" fill="hold"/>
                                        <p:tgtEl>
                                          <p:spTgt spid="28"/>
                                        </p:tgtEl>
                                        <p:attrNameLst>
                                          <p:attrName>ppt_y</p:attrName>
                                        </p:attrNameLst>
                                      </p:cBhvr>
                                      <p:tavLst>
                                        <p:tav tm="0">
                                          <p:val>
                                            <p:strVal val="0-#ppt_h/2"/>
                                          </p:val>
                                        </p:tav>
                                        <p:tav tm="100000">
                                          <p:val>
                                            <p:strVal val="#ppt_y"/>
                                          </p:val>
                                        </p:tav>
                                      </p:tavLst>
                                    </p:anim>
                                  </p:childTnLst>
                                </p:cTn>
                              </p:par>
                            </p:childTnLst>
                          </p:cTn>
                        </p:par>
                        <p:par>
                          <p:cTn id="9" fill="hold">
                            <p:stCondLst>
                              <p:cond delay="400"/>
                            </p:stCondLst>
                            <p:childTnLst>
                              <p:par>
                                <p:cTn id="10" presetID="2" presetClass="entr" presetSubtype="1" decel="5000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600" fill="hold"/>
                                        <p:tgtEl>
                                          <p:spTgt spid="12"/>
                                        </p:tgtEl>
                                        <p:attrNameLst>
                                          <p:attrName>ppt_x</p:attrName>
                                        </p:attrNameLst>
                                      </p:cBhvr>
                                      <p:tavLst>
                                        <p:tav tm="0">
                                          <p:val>
                                            <p:strVal val="#ppt_x"/>
                                          </p:val>
                                        </p:tav>
                                        <p:tav tm="100000">
                                          <p:val>
                                            <p:strVal val="#ppt_x"/>
                                          </p:val>
                                        </p:tav>
                                      </p:tavLst>
                                    </p:anim>
                                    <p:anim calcmode="lin" valueType="num">
                                      <p:cBhvr additive="base">
                                        <p:cTn id="13" dur="600" fill="hold"/>
                                        <p:tgtEl>
                                          <p:spTgt spid="12"/>
                                        </p:tgtEl>
                                        <p:attrNameLst>
                                          <p:attrName>ppt_y</p:attrName>
                                        </p:attrNameLst>
                                      </p:cBhvr>
                                      <p:tavLst>
                                        <p:tav tm="0">
                                          <p:val>
                                            <p:strVal val="0-#ppt_h/2"/>
                                          </p:val>
                                        </p:tav>
                                        <p:tav tm="100000">
                                          <p:val>
                                            <p:strVal val="#ppt_y"/>
                                          </p:val>
                                        </p:tav>
                                      </p:tavLst>
                                    </p:anim>
                                  </p:childTnLst>
                                </p:cTn>
                              </p:par>
                              <p:par>
                                <p:cTn id="14" presetID="2" presetClass="entr" presetSubtype="1" decel="50000" fill="hold" grpId="0" nodeType="withEffect">
                                  <p:stCondLst>
                                    <p:cond delay="100"/>
                                  </p:stCondLst>
                                  <p:childTnLst>
                                    <p:set>
                                      <p:cBhvr>
                                        <p:cTn id="15" dur="1" fill="hold">
                                          <p:stCondLst>
                                            <p:cond delay="0"/>
                                          </p:stCondLst>
                                        </p:cTn>
                                        <p:tgtEl>
                                          <p:spTgt spid="18"/>
                                        </p:tgtEl>
                                        <p:attrNameLst>
                                          <p:attrName>style.visibility</p:attrName>
                                        </p:attrNameLst>
                                      </p:cBhvr>
                                      <p:to>
                                        <p:strVal val="visible"/>
                                      </p:to>
                                    </p:set>
                                    <p:anim calcmode="lin" valueType="num">
                                      <p:cBhvr additive="base">
                                        <p:cTn id="16" dur="600" fill="hold"/>
                                        <p:tgtEl>
                                          <p:spTgt spid="18"/>
                                        </p:tgtEl>
                                        <p:attrNameLst>
                                          <p:attrName>ppt_x</p:attrName>
                                        </p:attrNameLst>
                                      </p:cBhvr>
                                      <p:tavLst>
                                        <p:tav tm="0">
                                          <p:val>
                                            <p:strVal val="#ppt_x"/>
                                          </p:val>
                                        </p:tav>
                                        <p:tav tm="100000">
                                          <p:val>
                                            <p:strVal val="#ppt_x"/>
                                          </p:val>
                                        </p:tav>
                                      </p:tavLst>
                                    </p:anim>
                                    <p:anim calcmode="lin" valueType="num">
                                      <p:cBhvr additive="base">
                                        <p:cTn id="17" dur="600" fill="hold"/>
                                        <p:tgtEl>
                                          <p:spTgt spid="18"/>
                                        </p:tgtEl>
                                        <p:attrNameLst>
                                          <p:attrName>ppt_y</p:attrName>
                                        </p:attrNameLst>
                                      </p:cBhvr>
                                      <p:tavLst>
                                        <p:tav tm="0">
                                          <p:val>
                                            <p:strVal val="0-#ppt_h/2"/>
                                          </p:val>
                                        </p:tav>
                                        <p:tav tm="100000">
                                          <p:val>
                                            <p:strVal val="#ppt_y"/>
                                          </p:val>
                                        </p:tav>
                                      </p:tavLst>
                                    </p:anim>
                                  </p:childTnLst>
                                </p:cTn>
                              </p:par>
                              <p:par>
                                <p:cTn id="18" presetID="2" presetClass="entr" presetSubtype="1" decel="50000" fill="hold" grpId="0" nodeType="withEffect">
                                  <p:stCondLst>
                                    <p:cond delay="20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600" fill="hold"/>
                                        <p:tgtEl>
                                          <p:spTgt spid="13"/>
                                        </p:tgtEl>
                                        <p:attrNameLst>
                                          <p:attrName>ppt_x</p:attrName>
                                        </p:attrNameLst>
                                      </p:cBhvr>
                                      <p:tavLst>
                                        <p:tav tm="0">
                                          <p:val>
                                            <p:strVal val="#ppt_x"/>
                                          </p:val>
                                        </p:tav>
                                        <p:tav tm="100000">
                                          <p:val>
                                            <p:strVal val="#ppt_x"/>
                                          </p:val>
                                        </p:tav>
                                      </p:tavLst>
                                    </p:anim>
                                    <p:anim calcmode="lin" valueType="num">
                                      <p:cBhvr additive="base">
                                        <p:cTn id="21" dur="600" fill="hold"/>
                                        <p:tgtEl>
                                          <p:spTgt spid="13"/>
                                        </p:tgtEl>
                                        <p:attrNameLst>
                                          <p:attrName>ppt_y</p:attrName>
                                        </p:attrNameLst>
                                      </p:cBhvr>
                                      <p:tavLst>
                                        <p:tav tm="0">
                                          <p:val>
                                            <p:strVal val="0-#ppt_h/2"/>
                                          </p:val>
                                        </p:tav>
                                        <p:tav tm="100000">
                                          <p:val>
                                            <p:strVal val="#ppt_y"/>
                                          </p:val>
                                        </p:tav>
                                      </p:tavLst>
                                    </p:anim>
                                  </p:childTnLst>
                                </p:cTn>
                              </p:par>
                              <p:par>
                                <p:cTn id="22" presetID="2" presetClass="entr" presetSubtype="1" decel="50000" fill="hold" grpId="0" nodeType="withEffect">
                                  <p:stCondLst>
                                    <p:cond delay="3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600" fill="hold"/>
                                        <p:tgtEl>
                                          <p:spTgt spid="19"/>
                                        </p:tgtEl>
                                        <p:attrNameLst>
                                          <p:attrName>ppt_x</p:attrName>
                                        </p:attrNameLst>
                                      </p:cBhvr>
                                      <p:tavLst>
                                        <p:tav tm="0">
                                          <p:val>
                                            <p:strVal val="#ppt_x"/>
                                          </p:val>
                                        </p:tav>
                                        <p:tav tm="100000">
                                          <p:val>
                                            <p:strVal val="#ppt_x"/>
                                          </p:val>
                                        </p:tav>
                                      </p:tavLst>
                                    </p:anim>
                                    <p:anim calcmode="lin" valueType="num">
                                      <p:cBhvr additive="base">
                                        <p:cTn id="25" dur="600" fill="hold"/>
                                        <p:tgtEl>
                                          <p:spTgt spid="19"/>
                                        </p:tgtEl>
                                        <p:attrNameLst>
                                          <p:attrName>ppt_y</p:attrName>
                                        </p:attrNameLst>
                                      </p:cBhvr>
                                      <p:tavLst>
                                        <p:tav tm="0">
                                          <p:val>
                                            <p:strVal val="0-#ppt_h/2"/>
                                          </p:val>
                                        </p:tav>
                                        <p:tav tm="100000">
                                          <p:val>
                                            <p:strVal val="#ppt_y"/>
                                          </p:val>
                                        </p:tav>
                                      </p:tavLst>
                                    </p:anim>
                                  </p:childTnLst>
                                </p:cTn>
                              </p:par>
                            </p:childTnLst>
                          </p:cTn>
                        </p:par>
                        <p:par>
                          <p:cTn id="26" fill="hold">
                            <p:stCondLst>
                              <p:cond delay="1300"/>
                            </p:stCondLst>
                            <p:childTnLst>
                              <p:par>
                                <p:cTn id="27" presetID="10"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10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10" presetClass="entr" presetSubtype="0" fill="hold" grpId="0" nodeType="withEffect">
                                  <p:stCondLst>
                                    <p:cond delay="20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grpId="0" nodeType="withEffect">
                                  <p:stCondLst>
                                    <p:cond delay="30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2"/>
                                        </p:tgtEl>
                                        <p:attrNameLst>
                                          <p:attrName>style.visibility</p:attrName>
                                        </p:attrNameLst>
                                      </p:cBhvr>
                                      <p:to>
                                        <p:strVal val="hidden"/>
                                      </p:to>
                                    </p:set>
                                  </p:childTnLst>
                                </p:cTn>
                              </p:par>
                            </p:childTnLst>
                          </p:cTn>
                        </p:par>
                        <p:par>
                          <p:cTn id="43" fill="hold">
                            <p:stCondLst>
                              <p:cond delay="0"/>
                            </p:stCondLst>
                            <p:childTnLst>
                              <p:par>
                                <p:cTn id="44" presetID="1" presetClass="entr" presetSubtype="0"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childTnLst>
                                </p:cTn>
                              </p:par>
                            </p:childTnLst>
                          </p:cTn>
                        </p:par>
                        <p:par>
                          <p:cTn id="46" fill="hold">
                            <p:stCondLst>
                              <p:cond delay="0"/>
                            </p:stCondLst>
                            <p:childTnLst>
                              <p:par>
                                <p:cTn id="47" presetID="42" presetClass="path" presetSubtype="0" decel="50000" fill="hold" grpId="2" nodeType="afterEffect">
                                  <p:stCondLst>
                                    <p:cond delay="0"/>
                                  </p:stCondLst>
                                  <p:childTnLst>
                                    <p:animMotion origin="layout" path="M -4.72222E-6 -7.89149E-7 L 0.42553 -0.24445 " pathEditMode="relative" rAng="0" ptsTypes="AA">
                                      <p:cBhvr>
                                        <p:cTn id="48" dur="300" fill="hold"/>
                                        <p:tgtEl>
                                          <p:spTgt spid="30"/>
                                        </p:tgtEl>
                                        <p:attrNameLst>
                                          <p:attrName>ppt_x</p:attrName>
                                          <p:attrName>ppt_y</p:attrName>
                                        </p:attrNameLst>
                                      </p:cBhvr>
                                      <p:rCtr x="21267" y="-12238"/>
                                    </p:animMotion>
                                  </p:childTnLst>
                                </p:cTn>
                              </p:par>
                            </p:childTnLst>
                          </p:cTn>
                        </p:par>
                        <p:par>
                          <p:cTn id="49" fill="hold">
                            <p:stCondLst>
                              <p:cond delay="300"/>
                            </p:stCondLst>
                            <p:childTnLst>
                              <p:par>
                                <p:cTn id="50" presetID="6" presetClass="emph" presetSubtype="0" fill="hold" grpId="1" nodeType="afterEffect">
                                  <p:stCondLst>
                                    <p:cond delay="0"/>
                                  </p:stCondLst>
                                  <p:childTnLst>
                                    <p:animScale>
                                      <p:cBhvr>
                                        <p:cTn id="51" dur="700" fill="hold"/>
                                        <p:tgtEl>
                                          <p:spTgt spid="30"/>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3" grpId="0" animBg="1"/>
      <p:bldP spid="18" grpId="0" animBg="1"/>
      <p:bldP spid="12" grpId="0" animBg="1"/>
      <p:bldP spid="12" grpId="1" animBg="1"/>
      <p:bldP spid="14" grpId="0"/>
      <p:bldP spid="15" grpId="0"/>
      <p:bldP spid="20" grpId="0"/>
      <p:bldP spid="21" grpId="0"/>
      <p:bldP spid="30" grpId="0" animBg="1"/>
      <p:bldP spid="30" grpId="1" animBg="1"/>
      <p:bldP spid="30" grpId="2"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02D"/>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Review of Existing</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RELATED WORKS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42854638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Imran, Elbassuoni, Castillo, Diaz, &amp; </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Meier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(2013) </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PRACTICAL EXTRACTION OF DISASTER-RELEVANT INFORMATION FROM SOCIAL MEDIA</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Imran</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 Elbassuoni, Castillo, Diaz,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Meier </a:t>
              </a:r>
              <a:r>
                <a:rPr lang="en-US" sz="2000" b="1" dirty="0">
                  <a:solidFill>
                    <a:schemeClr val="bg1"/>
                  </a:solidFill>
                  <a:effectLst>
                    <a:outerShdw blurRad="50800" dist="38100" dir="2700000" algn="tl" rotWithShape="0">
                      <a:prstClr val="black">
                        <a:alpha val="40000"/>
                      </a:prstClr>
                    </a:outerShdw>
                  </a:effectLst>
                  <a:latin typeface="Roboto Condensed Regular"/>
                  <a:cs typeface="Roboto Condensed Regular"/>
                </a:rPr>
                <a:t>(2013</a:t>
              </a: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EXTRACTING INFORMATION NUGGETS FROM</a:t>
              </a:r>
            </a:p>
            <a:p>
              <a:pPr algn="ctr">
                <a:lnSpc>
                  <a:spcPct val="90000"/>
                </a:lnSpc>
              </a:pPr>
              <a:r>
                <a:rPr lang="en-US" sz="2000" b="1" dirty="0" smtClean="0">
                  <a:latin typeface="Roboto Condensed Regular"/>
                  <a:cs typeface="Roboto Condensed Regular"/>
                </a:rPr>
                <a:t>DISASTER-RELATED MESSAGES IN SOCIAL MEDIA</a:t>
              </a:r>
              <a:r>
                <a:rPr lang="en-PH" sz="2000" dirty="0" smtClean="0"/>
                <a:t> </a:t>
              </a:r>
              <a:endParaRPr lang="en-PH" sz="2000" b="1" dirty="0">
                <a:solidFill>
                  <a:schemeClr val="tx1">
                    <a:lumMod val="75000"/>
                    <a:lumOff val="25000"/>
                  </a:schemeClr>
                </a:solidFill>
                <a:latin typeface="Roboto Condensed Bold"/>
                <a:cs typeface="Roboto Condensed Bold"/>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GENERAL IE SYSTEMS FOR DISASTER-RELATED TWEETS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66801940"/>
      </p:ext>
    </p:extLst>
  </p:cSld>
  <p:clrMapOvr>
    <a:masterClrMapping/>
  </p:clrMapOvr>
  <mc:AlternateContent xmlns:mc="http://schemas.openxmlformats.org/markup-compatibility/2006">
    <mc:Choice xmlns:p14="http://schemas.microsoft.com/office/powerpoint/2010/main" Requires="p14">
      <p:transition spd="med" p14:dur="600">
        <p:push dir="u"/>
      </p:transition>
    </mc:Choice>
    <mc:Fallback>
      <p:transitio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1167365" y="1815360"/>
            <a:ext cx="2137966"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chemeClr val="bg1"/>
                  </a:solidFill>
                  <a:effectLst>
                    <a:outerShdw blurRad="50800" dist="38100" dir="2700000" algn="tl" rotWithShape="0">
                      <a:prstClr val="black">
                        <a:alpha val="40000"/>
                      </a:prstClr>
                    </a:outerShdw>
                  </a:effectLst>
                  <a:latin typeface="Roboto Condensed Regular"/>
                  <a:cs typeface="Roboto Condensed Regular"/>
                </a:rPr>
                <a:t>Freitag (2000)</a:t>
              </a:r>
              <a:endParaRPr lang="en-PH" sz="2000" b="1" dirty="0">
                <a:solidFill>
                  <a:schemeClr val="bg1"/>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MACHINE LEARNING FOR INFORMATION EXTRACTION IN INFORMAL DOMAINS</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7" name="Group 16"/>
          <p:cNvGrpSpPr/>
          <p:nvPr/>
        </p:nvGrpSpPr>
        <p:grpSpPr>
          <a:xfrm>
            <a:off x="5761408" y="1823589"/>
            <a:ext cx="2137965" cy="2939256"/>
            <a:chOff x="6381517" y="1615896"/>
            <a:chExt cx="1526849" cy="2939256"/>
          </a:xfrm>
        </p:grpSpPr>
        <p:sp>
          <p:nvSpPr>
            <p:cNvPr id="18" name="Rectangle 17"/>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9" name="TextBox 18"/>
            <p:cNvSpPr txBox="1"/>
            <p:nvPr/>
          </p:nvSpPr>
          <p:spPr>
            <a:xfrm>
              <a:off x="6381517" y="3744122"/>
              <a:ext cx="1526849" cy="811030"/>
            </a:xfrm>
            <a:prstGeom prst="rect">
              <a:avLst/>
            </a:prstGeom>
            <a:solidFill>
              <a:srgbClr val="FF6600"/>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Turmo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Rodriguez</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(2000</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20" name="TextBox 19"/>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LEARNING IE RULES FOR A SET OF RELATED CONCEPTS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21" name="Group 20"/>
          <p:cNvGrpSpPr/>
          <p:nvPr/>
        </p:nvGrpSpPr>
        <p:grpSpPr>
          <a:xfrm>
            <a:off x="3468114" y="1819598"/>
            <a:ext cx="2137966" cy="2953830"/>
            <a:chOff x="4635160" y="1619016"/>
            <a:chExt cx="1526850" cy="2953830"/>
          </a:xfrm>
        </p:grpSpPr>
        <p:sp>
          <p:nvSpPr>
            <p:cNvPr id="22" name="Rectangle 21"/>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3" name="TextBox 22"/>
            <p:cNvSpPr txBox="1"/>
            <p:nvPr/>
          </p:nvSpPr>
          <p:spPr>
            <a:xfrm>
              <a:off x="4635160" y="3761816"/>
              <a:ext cx="1526849" cy="811030"/>
            </a:xfrm>
            <a:prstGeom prst="rect">
              <a:avLst/>
            </a:prstGeom>
            <a:solidFill>
              <a:srgbClr val="2399FE"/>
            </a:solidFill>
          </p:spPr>
          <p:txBody>
            <a:bodyPr wrap="square" rtlCol="0" anchor="ctr">
              <a:noAutofit/>
            </a:bodyPr>
            <a:lstStyle/>
            <a:p>
              <a:pPr algn="ctr">
                <a:lnSpc>
                  <a:spcPct val="90000"/>
                </a:lnSpc>
              </a:pPr>
              <a:r>
                <a:rPr lang="en-US"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Téllez, Montes-y-Gómez, &amp; Villaseñor-Pineda (</a:t>
              </a:r>
              <a:r>
                <a:rPr lang="en-US"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2005)</a:t>
              </a:r>
              <a:r>
                <a:rPr lang="en-PH"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p>
          </p:txBody>
        </p:sp>
        <p:sp>
          <p:nvSpPr>
            <p:cNvPr id="24" name="TextBox 23"/>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 MACHINE LEARNING APPROACH TO INFORMATION EXTRACTION</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MACHINE LEARNING-BASED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7618858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2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400" fill="hold"/>
                                        <p:tgtEl>
                                          <p:spTgt spid="21"/>
                                        </p:tgtEl>
                                        <p:attrNameLst>
                                          <p:attrName>ppt_x</p:attrName>
                                        </p:attrNameLst>
                                      </p:cBhvr>
                                      <p:tavLst>
                                        <p:tav tm="0">
                                          <p:val>
                                            <p:strVal val="#ppt_x"/>
                                          </p:val>
                                        </p:tav>
                                        <p:tav tm="100000">
                                          <p:val>
                                            <p:strVal val="#ppt_x"/>
                                          </p:val>
                                        </p:tav>
                                      </p:tavLst>
                                    </p:anim>
                                    <p:anim calcmode="lin" valueType="num">
                                      <p:cBhvr additive="base">
                                        <p:cTn id="16" dur="4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decel="50000" fill="hold" nodeType="withEffect">
                                  <p:stCondLst>
                                    <p:cond delay="30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400" fill="hold"/>
                                        <p:tgtEl>
                                          <p:spTgt spid="17"/>
                                        </p:tgtEl>
                                        <p:attrNameLst>
                                          <p:attrName>ppt_x</p:attrName>
                                        </p:attrNameLst>
                                      </p:cBhvr>
                                      <p:tavLst>
                                        <p:tav tm="0">
                                          <p:val>
                                            <p:strVal val="#ppt_x"/>
                                          </p:val>
                                        </p:tav>
                                        <p:tav tm="100000">
                                          <p:val>
                                            <p:strVal val="#ppt_x"/>
                                          </p:val>
                                        </p:tav>
                                      </p:tavLst>
                                    </p:anim>
                                    <p:anim calcmode="lin" valueType="num">
                                      <p:cBhvr additive="base">
                                        <p:cTn id="20" dur="4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1" accel="50000" fill="hold" nodeType="clickEffect">
                                  <p:stCondLst>
                                    <p:cond delay="0"/>
                                  </p:stCondLst>
                                  <p:childTnLst>
                                    <p:anim calcmode="lin" valueType="num">
                                      <p:cBhvr additive="base">
                                        <p:cTn id="24" dur="400"/>
                                        <p:tgtEl>
                                          <p:spTgt spid="12"/>
                                        </p:tgtEl>
                                        <p:attrNameLst>
                                          <p:attrName>ppt_x</p:attrName>
                                        </p:attrNameLst>
                                      </p:cBhvr>
                                      <p:tavLst>
                                        <p:tav tm="0">
                                          <p:val>
                                            <p:strVal val="ppt_x"/>
                                          </p:val>
                                        </p:tav>
                                        <p:tav tm="100000">
                                          <p:val>
                                            <p:strVal val="ppt_x"/>
                                          </p:val>
                                        </p:tav>
                                      </p:tavLst>
                                    </p:anim>
                                    <p:anim calcmode="lin" valueType="num">
                                      <p:cBhvr additive="base">
                                        <p:cTn id="25" dur="400"/>
                                        <p:tgtEl>
                                          <p:spTgt spid="12"/>
                                        </p:tgtEl>
                                        <p:attrNameLst>
                                          <p:attrName>ppt_y</p:attrName>
                                        </p:attrNameLst>
                                      </p:cBhvr>
                                      <p:tavLst>
                                        <p:tav tm="0">
                                          <p:val>
                                            <p:strVal val="ppt_y"/>
                                          </p:val>
                                        </p:tav>
                                        <p:tav tm="100000">
                                          <p:val>
                                            <p:strVal val="0-ppt_h/2"/>
                                          </p:val>
                                        </p:tav>
                                      </p:tavLst>
                                    </p:anim>
                                    <p:set>
                                      <p:cBhvr>
                                        <p:cTn id="26" dur="1" fill="hold">
                                          <p:stCondLst>
                                            <p:cond delay="399"/>
                                          </p:stCondLst>
                                        </p:cTn>
                                        <p:tgtEl>
                                          <p:spTgt spid="12"/>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33"/>
                                        </p:tgtEl>
                                        <p:attrNameLst>
                                          <p:attrName>ppt_x</p:attrName>
                                        </p:attrNameLst>
                                      </p:cBhvr>
                                      <p:tavLst>
                                        <p:tav tm="0">
                                          <p:val>
                                            <p:strVal val="ppt_x"/>
                                          </p:val>
                                        </p:tav>
                                        <p:tav tm="100000">
                                          <p:val>
                                            <p:strVal val="ppt_x"/>
                                          </p:val>
                                        </p:tav>
                                      </p:tavLst>
                                    </p:anim>
                                    <p:anim calcmode="lin" valueType="num">
                                      <p:cBhvr additive="base">
                                        <p:cTn id="29" dur="400"/>
                                        <p:tgtEl>
                                          <p:spTgt spid="33"/>
                                        </p:tgtEl>
                                        <p:attrNameLst>
                                          <p:attrName>ppt_y</p:attrName>
                                        </p:attrNameLst>
                                      </p:cBhvr>
                                      <p:tavLst>
                                        <p:tav tm="0">
                                          <p:val>
                                            <p:strVal val="ppt_y"/>
                                          </p:val>
                                        </p:tav>
                                        <p:tav tm="100000">
                                          <p:val>
                                            <p:strVal val="0-ppt_h/2"/>
                                          </p:val>
                                        </p:tav>
                                      </p:tavLst>
                                    </p:anim>
                                    <p:set>
                                      <p:cBhvr>
                                        <p:cTn id="30" dur="1" fill="hold">
                                          <p:stCondLst>
                                            <p:cond delay="399"/>
                                          </p:stCondLst>
                                        </p:cTn>
                                        <p:tgtEl>
                                          <p:spTgt spid="33"/>
                                        </p:tgtEl>
                                        <p:attrNameLst>
                                          <p:attrName>style.visibility</p:attrName>
                                        </p:attrNameLst>
                                      </p:cBhvr>
                                      <p:to>
                                        <p:strVal val="hidden"/>
                                      </p:to>
                                    </p:set>
                                  </p:childTnLst>
                                </p:cTn>
                              </p:par>
                              <p:par>
                                <p:cTn id="31" presetID="2" presetClass="exit" presetSubtype="1" accel="50000" fill="hold" nodeType="withEffect">
                                  <p:stCondLst>
                                    <p:cond delay="100"/>
                                  </p:stCondLst>
                                  <p:childTnLst>
                                    <p:anim calcmode="lin" valueType="num">
                                      <p:cBhvr additive="base">
                                        <p:cTn id="32" dur="400"/>
                                        <p:tgtEl>
                                          <p:spTgt spid="21"/>
                                        </p:tgtEl>
                                        <p:attrNameLst>
                                          <p:attrName>ppt_x</p:attrName>
                                        </p:attrNameLst>
                                      </p:cBhvr>
                                      <p:tavLst>
                                        <p:tav tm="0">
                                          <p:val>
                                            <p:strVal val="ppt_x"/>
                                          </p:val>
                                        </p:tav>
                                        <p:tav tm="100000">
                                          <p:val>
                                            <p:strVal val="ppt_x"/>
                                          </p:val>
                                        </p:tav>
                                      </p:tavLst>
                                    </p:anim>
                                    <p:anim calcmode="lin" valueType="num">
                                      <p:cBhvr additive="base">
                                        <p:cTn id="33" dur="400"/>
                                        <p:tgtEl>
                                          <p:spTgt spid="21"/>
                                        </p:tgtEl>
                                        <p:attrNameLst>
                                          <p:attrName>ppt_y</p:attrName>
                                        </p:attrNameLst>
                                      </p:cBhvr>
                                      <p:tavLst>
                                        <p:tav tm="0">
                                          <p:val>
                                            <p:strVal val="ppt_y"/>
                                          </p:val>
                                        </p:tav>
                                        <p:tav tm="100000">
                                          <p:val>
                                            <p:strVal val="0-ppt_h/2"/>
                                          </p:val>
                                        </p:tav>
                                      </p:tavLst>
                                    </p:anim>
                                    <p:set>
                                      <p:cBhvr>
                                        <p:cTn id="34" dur="1" fill="hold">
                                          <p:stCondLst>
                                            <p:cond delay="399"/>
                                          </p:stCondLst>
                                        </p:cTn>
                                        <p:tgtEl>
                                          <p:spTgt spid="21"/>
                                        </p:tgtEl>
                                        <p:attrNameLst>
                                          <p:attrName>style.visibility</p:attrName>
                                        </p:attrNameLst>
                                      </p:cBhvr>
                                      <p:to>
                                        <p:strVal val="hidden"/>
                                      </p:to>
                                    </p:set>
                                  </p:childTnLst>
                                </p:cTn>
                              </p:par>
                              <p:par>
                                <p:cTn id="35" presetID="2" presetClass="exit" presetSubtype="1" accel="50000" fill="hold" nodeType="withEffect">
                                  <p:stCondLst>
                                    <p:cond delay="100"/>
                                  </p:stCondLst>
                                  <p:childTnLst>
                                    <p:anim calcmode="lin" valueType="num">
                                      <p:cBhvr additive="base">
                                        <p:cTn id="36" dur="400"/>
                                        <p:tgtEl>
                                          <p:spTgt spid="17"/>
                                        </p:tgtEl>
                                        <p:attrNameLst>
                                          <p:attrName>ppt_x</p:attrName>
                                        </p:attrNameLst>
                                      </p:cBhvr>
                                      <p:tavLst>
                                        <p:tav tm="0">
                                          <p:val>
                                            <p:strVal val="ppt_x"/>
                                          </p:val>
                                        </p:tav>
                                        <p:tav tm="100000">
                                          <p:val>
                                            <p:strVal val="ppt_x"/>
                                          </p:val>
                                        </p:tav>
                                      </p:tavLst>
                                    </p:anim>
                                    <p:anim calcmode="lin" valueType="num">
                                      <p:cBhvr additive="base">
                                        <p:cTn id="37" dur="400"/>
                                        <p:tgtEl>
                                          <p:spTgt spid="17"/>
                                        </p:tgtEl>
                                        <p:attrNameLst>
                                          <p:attrName>ppt_y</p:attrName>
                                        </p:attrNameLst>
                                      </p:cBhvr>
                                      <p:tavLst>
                                        <p:tav tm="0">
                                          <p:val>
                                            <p:strVal val="ppt_y"/>
                                          </p:val>
                                        </p:tav>
                                        <p:tav tm="100000">
                                          <p:val>
                                            <p:strVal val="0-ppt_h/2"/>
                                          </p:val>
                                        </p:tav>
                                      </p:tavLst>
                                    </p:anim>
                                    <p:set>
                                      <p:cBhvr>
                                        <p:cTn id="38" dur="1" fill="hold">
                                          <p:stCondLst>
                                            <p:cond delay="3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Pham, L.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Pham,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S.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INFORMATION EXTRACTION FOR VIETNAMESE REAL ESTATE ADVERTISEMENTS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Lee</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Geierhos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(2009</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BUSINESS SPECIFIC ONLINE INFORMATION EXTRACTION FROM GERMAN WEBSITES</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RULE-BASED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195788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Nebhi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ONTOLOGY-BASED INFORMATION EXTRACTION FOR FRENCH NEWSPAPER ARTICLES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Poibeau</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(2014)</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AN OPEN ARCHITECTURE FOR MULTI-DOMAIN INFORMATION EXTRACTION</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TEMPLATE-BASED &amp; ONTOLOGY-BASED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2</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3688123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xit" presetSubtype="1" accel="50000" fill="hold" nodeType="clickEffect">
                                  <p:stCondLst>
                                    <p:cond delay="0"/>
                                  </p:stCondLst>
                                  <p:childTnLst>
                                    <p:anim calcmode="lin" valueType="num">
                                      <p:cBhvr additive="base">
                                        <p:cTn id="20" dur="400"/>
                                        <p:tgtEl>
                                          <p:spTgt spid="12"/>
                                        </p:tgtEl>
                                        <p:attrNameLst>
                                          <p:attrName>ppt_x</p:attrName>
                                        </p:attrNameLst>
                                      </p:cBhvr>
                                      <p:tavLst>
                                        <p:tav tm="0">
                                          <p:val>
                                            <p:strVal val="ppt_x"/>
                                          </p:val>
                                        </p:tav>
                                        <p:tav tm="100000">
                                          <p:val>
                                            <p:strVal val="ppt_x"/>
                                          </p:val>
                                        </p:tav>
                                      </p:tavLst>
                                    </p:anim>
                                    <p:anim calcmode="lin" valueType="num">
                                      <p:cBhvr additive="base">
                                        <p:cTn id="21" dur="400"/>
                                        <p:tgtEl>
                                          <p:spTgt spid="12"/>
                                        </p:tgtEl>
                                        <p:attrNameLst>
                                          <p:attrName>ppt_y</p:attrName>
                                        </p:attrNameLst>
                                      </p:cBhvr>
                                      <p:tavLst>
                                        <p:tav tm="0">
                                          <p:val>
                                            <p:strVal val="ppt_y"/>
                                          </p:val>
                                        </p:tav>
                                        <p:tav tm="100000">
                                          <p:val>
                                            <p:strVal val="0-ppt_h/2"/>
                                          </p:val>
                                        </p:tav>
                                      </p:tavLst>
                                    </p:anim>
                                    <p:set>
                                      <p:cBhvr>
                                        <p:cTn id="22" dur="1" fill="hold">
                                          <p:stCondLst>
                                            <p:cond delay="399"/>
                                          </p:stCondLst>
                                        </p:cTn>
                                        <p:tgtEl>
                                          <p:spTgt spid="12"/>
                                        </p:tgtEl>
                                        <p:attrNameLst>
                                          <p:attrName>style.visibility</p:attrName>
                                        </p:attrNameLst>
                                      </p:cBhvr>
                                      <p:to>
                                        <p:strVal val="hidden"/>
                                      </p:to>
                                    </p:set>
                                  </p:childTnLst>
                                </p:cTn>
                              </p:par>
                              <p:par>
                                <p:cTn id="23" presetID="2" presetClass="exit" presetSubtype="1" accel="50000" fill="hold" nodeType="withEffect">
                                  <p:stCondLst>
                                    <p:cond delay="100"/>
                                  </p:stCondLst>
                                  <p:childTnLst>
                                    <p:anim calcmode="lin" valueType="num">
                                      <p:cBhvr additive="base">
                                        <p:cTn id="24" dur="400"/>
                                        <p:tgtEl>
                                          <p:spTgt spid="33"/>
                                        </p:tgtEl>
                                        <p:attrNameLst>
                                          <p:attrName>ppt_x</p:attrName>
                                        </p:attrNameLst>
                                      </p:cBhvr>
                                      <p:tavLst>
                                        <p:tav tm="0">
                                          <p:val>
                                            <p:strVal val="ppt_x"/>
                                          </p:val>
                                        </p:tav>
                                        <p:tav tm="100000">
                                          <p:val>
                                            <p:strVal val="ppt_x"/>
                                          </p:val>
                                        </p:tav>
                                      </p:tavLst>
                                    </p:anim>
                                    <p:anim calcmode="lin" valueType="num">
                                      <p:cBhvr additive="base">
                                        <p:cTn id="25" dur="400"/>
                                        <p:tgtEl>
                                          <p:spTgt spid="33"/>
                                        </p:tgtEl>
                                        <p:attrNameLst>
                                          <p:attrName>ppt_y</p:attrName>
                                        </p:attrNameLst>
                                      </p:cBhvr>
                                      <p:tavLst>
                                        <p:tav tm="0">
                                          <p:val>
                                            <p:strVal val="ppt_y"/>
                                          </p:val>
                                        </p:tav>
                                        <p:tav tm="100000">
                                          <p:val>
                                            <p:strVal val="0-ppt_h/2"/>
                                          </p:val>
                                        </p:tav>
                                      </p:tavLst>
                                    </p:anim>
                                    <p:set>
                                      <p:cBhvr>
                                        <p:cTn id="26" dur="1" fill="hold">
                                          <p:stCondLst>
                                            <p:cond delay="399"/>
                                          </p:stCondLst>
                                        </p:cTn>
                                        <p:tgtEl>
                                          <p:spTgt spid="33"/>
                                        </p:tgtEl>
                                        <p:attrNameLst>
                                          <p:attrName>style.visibility</p:attrName>
                                        </p:attrNameLst>
                                      </p:cBhvr>
                                      <p:to>
                                        <p:strVal val="hidden"/>
                                      </p:to>
                                    </p:set>
                                  </p:childTnLst>
                                </p:cTn>
                              </p:par>
                              <p:par>
                                <p:cTn id="27" presetID="2" presetClass="exit" presetSubtype="1" accel="50000" fill="hold" nodeType="withEffect">
                                  <p:stCondLst>
                                    <p:cond delay="100"/>
                                  </p:stCondLst>
                                  <p:childTnLst>
                                    <p:anim calcmode="lin" valueType="num">
                                      <p:cBhvr additive="base">
                                        <p:cTn id="28" dur="400"/>
                                        <p:tgtEl>
                                          <p:spTgt spid="29"/>
                                        </p:tgtEl>
                                        <p:attrNameLst>
                                          <p:attrName>ppt_x</p:attrName>
                                        </p:attrNameLst>
                                      </p:cBhvr>
                                      <p:tavLst>
                                        <p:tav tm="0">
                                          <p:val>
                                            <p:strVal val="ppt_x"/>
                                          </p:val>
                                        </p:tav>
                                        <p:tav tm="100000">
                                          <p:val>
                                            <p:strVal val="ppt_x"/>
                                          </p:val>
                                        </p:tav>
                                      </p:tavLst>
                                    </p:anim>
                                    <p:anim calcmode="lin" valueType="num">
                                      <p:cBhvr additive="base">
                                        <p:cTn id="29" dur="400"/>
                                        <p:tgtEl>
                                          <p:spTgt spid="29"/>
                                        </p:tgtEl>
                                        <p:attrNameLst>
                                          <p:attrName>ppt_y</p:attrName>
                                        </p:attrNameLst>
                                      </p:cBhvr>
                                      <p:tavLst>
                                        <p:tav tm="0">
                                          <p:val>
                                            <p:strVal val="ppt_y"/>
                                          </p:val>
                                        </p:tav>
                                        <p:tav tm="100000">
                                          <p:val>
                                            <p:strVal val="0-ppt_h/2"/>
                                          </p:val>
                                        </p:tav>
                                      </p:tavLst>
                                    </p:anim>
                                    <p:set>
                                      <p:cBhvr>
                                        <p:cTn id="30" dur="1" fill="hold">
                                          <p:stCondLst>
                                            <p:cond delay="3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p:cNvGrpSpPr/>
          <p:nvPr/>
        </p:nvGrpSpPr>
        <p:grpSpPr>
          <a:xfrm>
            <a:off x="4600513" y="1829934"/>
            <a:ext cx="3318795" cy="2939256"/>
            <a:chOff x="6381517" y="1615896"/>
            <a:chExt cx="1526849" cy="2939256"/>
          </a:xfrm>
        </p:grpSpPr>
        <p:sp>
          <p:nvSpPr>
            <p:cNvPr id="30" name="Rectangle 29"/>
            <p:cNvSpPr/>
            <p:nvPr/>
          </p:nvSpPr>
          <p:spPr>
            <a:xfrm>
              <a:off x="6381517" y="161589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6381517" y="3744122"/>
              <a:ext cx="1526849" cy="811030"/>
            </a:xfrm>
            <a:prstGeom prst="rect">
              <a:avLst/>
            </a:prstGeom>
            <a:solidFill>
              <a:srgbClr val="2399FE"/>
            </a:solidFill>
          </p:spPr>
          <p:txBody>
            <a:bodyPr wrap="square" rtlCol="0" anchor="ctr">
              <a:noAutofit/>
            </a:bodyPr>
            <a:lstStyle/>
            <a:p>
              <a:pPr algn="ctr">
                <a:lnSpc>
                  <a:spcPct val="90000"/>
                </a:lnSpc>
              </a:pP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Cheng, Chua, Co &amp; </a:t>
              </a:r>
              <a:r>
                <a:rPr lang="en-US" sz="2000" b="1" dirty="0" err="1" smtClean="0">
                  <a:solidFill>
                    <a:srgbClr val="FFFFFF"/>
                  </a:solidFill>
                  <a:effectLst>
                    <a:outerShdw blurRad="50800" dist="38100" dir="2700000" algn="tl" rotWithShape="0">
                      <a:prstClr val="black">
                        <a:alpha val="40000"/>
                      </a:prstClr>
                    </a:outerShdw>
                  </a:effectLst>
                  <a:latin typeface="Roboto Condensed Regular"/>
                  <a:cs typeface="Roboto Condensed Regular"/>
                </a:rPr>
                <a:t>Magpantay</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(2012</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a:t>
              </a:r>
              <a:r>
                <a:rPr lang="en-PH"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t>
              </a:r>
              <a:endPar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endParaRPr>
            </a:p>
          </p:txBody>
        </p:sp>
        <p:sp>
          <p:nvSpPr>
            <p:cNvPr id="38" name="TextBox 37"/>
            <p:cNvSpPr txBox="1"/>
            <p:nvPr/>
          </p:nvSpPr>
          <p:spPr>
            <a:xfrm>
              <a:off x="6381517" y="1615896"/>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SOCIAL MEDIA MONITORING FOR DISASTERS</a:t>
              </a:r>
              <a:r>
                <a:rPr lang="en-PH" sz="2000" b="1" dirty="0" smtClean="0">
                  <a:latin typeface="Roboto Condensed Regular"/>
                  <a:cs typeface="Roboto Condensed Regular"/>
                </a:rPr>
                <a:t> </a:t>
              </a:r>
              <a:endParaRPr lang="en-PH" sz="2000" b="1" dirty="0">
                <a:solidFill>
                  <a:srgbClr val="404040"/>
                </a:solidFill>
                <a:latin typeface="Roboto Condensed Regular"/>
                <a:cs typeface="Roboto Condensed Regular"/>
              </a:endParaRPr>
            </a:p>
          </p:txBody>
        </p:sp>
      </p:grpSp>
      <p:grpSp>
        <p:nvGrpSpPr>
          <p:cNvPr id="33" name="Group 32"/>
          <p:cNvGrpSpPr/>
          <p:nvPr/>
        </p:nvGrpSpPr>
        <p:grpSpPr>
          <a:xfrm>
            <a:off x="1153671" y="1815360"/>
            <a:ext cx="3318797" cy="2953830"/>
            <a:chOff x="4635160" y="1619016"/>
            <a:chExt cx="1526850" cy="2953830"/>
          </a:xfrm>
        </p:grpSpPr>
        <p:sp>
          <p:nvSpPr>
            <p:cNvPr id="34" name="Rectangle 33"/>
            <p:cNvSpPr/>
            <p:nvPr/>
          </p:nvSpPr>
          <p:spPr>
            <a:xfrm>
              <a:off x="4635160" y="1619016"/>
              <a:ext cx="1526849" cy="2936161"/>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5" name="TextBox 34"/>
            <p:cNvSpPr txBox="1"/>
            <p:nvPr/>
          </p:nvSpPr>
          <p:spPr>
            <a:xfrm>
              <a:off x="4635160" y="3761816"/>
              <a:ext cx="1526849" cy="811030"/>
            </a:xfrm>
            <a:prstGeom prst="rect">
              <a:avLst/>
            </a:prstGeom>
            <a:solidFill>
              <a:srgbClr val="41B522"/>
            </a:solidFill>
          </p:spPr>
          <p:txBody>
            <a:bodyPr wrap="square" rtlCol="0" anchor="ctr">
              <a:noAutofit/>
            </a:bodyPr>
            <a:lstStyle/>
            <a:p>
              <a:pPr algn="ctr">
                <a:lnSpc>
                  <a:spcPct val="90000"/>
                </a:lnSpc>
              </a:pP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Turmo</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 Ageno</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r>
                <a:rPr lang="en-US" sz="2000" b="1" dirty="0" smtClean="0">
                  <a:solidFill>
                    <a:srgbClr val="FFFFFF"/>
                  </a:solidFill>
                  <a:effectLst>
                    <a:outerShdw blurRad="50800" dist="38100" dir="2700000" algn="tl" rotWithShape="0">
                      <a:prstClr val="black">
                        <a:alpha val="40000"/>
                      </a:prstClr>
                    </a:outerShdw>
                  </a:effectLst>
                  <a:latin typeface="Roboto Condensed Regular"/>
                  <a:cs typeface="Roboto Condensed Regular"/>
                </a:rPr>
                <a:t>&amp; Català </a:t>
              </a:r>
              <a:r>
                <a:rPr lang="en-US"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(2006)</a:t>
              </a:r>
              <a:r>
                <a:rPr lang="en-PH" sz="2000" b="1" dirty="0">
                  <a:solidFill>
                    <a:srgbClr val="FFFFFF"/>
                  </a:solidFill>
                  <a:effectLst>
                    <a:outerShdw blurRad="50800" dist="38100" dir="2700000" algn="tl" rotWithShape="0">
                      <a:prstClr val="black">
                        <a:alpha val="40000"/>
                      </a:prstClr>
                    </a:outerShdw>
                  </a:effectLst>
                  <a:latin typeface="Roboto Condensed Regular"/>
                  <a:cs typeface="Roboto Condensed Regular"/>
                </a:rPr>
                <a:t> </a:t>
              </a:r>
            </a:p>
          </p:txBody>
        </p:sp>
        <p:sp>
          <p:nvSpPr>
            <p:cNvPr id="37" name="TextBox 36"/>
            <p:cNvSpPr txBox="1"/>
            <p:nvPr/>
          </p:nvSpPr>
          <p:spPr>
            <a:xfrm>
              <a:off x="4635161" y="1633590"/>
              <a:ext cx="1526849" cy="2128226"/>
            </a:xfrm>
            <a:prstGeom prst="rect">
              <a:avLst/>
            </a:prstGeom>
            <a:noFill/>
          </p:spPr>
          <p:txBody>
            <a:bodyPr wrap="square" rtlCol="0" anchor="ctr">
              <a:noAutofit/>
            </a:bodyPr>
            <a:lstStyle/>
            <a:p>
              <a:pPr algn="ctr">
                <a:lnSpc>
                  <a:spcPct val="90000"/>
                </a:lnSpc>
              </a:pPr>
              <a:r>
                <a:rPr lang="en-US" sz="2000" b="1" dirty="0" smtClean="0">
                  <a:latin typeface="Roboto Condensed Regular"/>
                  <a:cs typeface="Roboto Condensed Regular"/>
                </a:rPr>
                <a:t>ADAPTIVE INFORMATION EXTRACTION</a:t>
              </a:r>
              <a:r>
                <a:rPr lang="en-PH" sz="2000" b="1" dirty="0" smtClean="0">
                  <a:latin typeface="Roboto Condensed Regular"/>
                  <a:cs typeface="Roboto Condensed Regular"/>
                </a:rPr>
                <a:t> </a:t>
              </a:r>
              <a:endParaRPr lang="en-PH" sz="2000" b="1" dirty="0">
                <a:solidFill>
                  <a:schemeClr val="tx1">
                    <a:lumMod val="75000"/>
                    <a:lumOff val="25000"/>
                  </a:schemeClr>
                </a:solidFill>
                <a:latin typeface="Roboto Condensed Regular"/>
                <a:cs typeface="Roboto Condensed Regular"/>
              </a:endParaRPr>
            </a:p>
          </p:txBody>
        </p:sp>
      </p:grpSp>
      <p:grpSp>
        <p:nvGrpSpPr>
          <p:cNvPr id="12" name="Group 11"/>
          <p:cNvGrpSpPr/>
          <p:nvPr/>
        </p:nvGrpSpPr>
        <p:grpSpPr>
          <a:xfrm>
            <a:off x="1153673" y="1150065"/>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ADAPTIVE IE SYSTEMS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FC02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554691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Review of Existing Related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7" name="Oval 16"/>
          <p:cNvSpPr/>
          <p:nvPr/>
        </p:nvSpPr>
        <p:spPr>
          <a:xfrm>
            <a:off x="8241068" y="485244"/>
            <a:ext cx="614296" cy="614296"/>
          </a:xfrm>
          <a:prstGeom prst="ellipse">
            <a:avLst/>
          </a:prstGeom>
          <a:solidFill>
            <a:srgbClr val="E40093"/>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rgbClr val="FFFFFF"/>
                </a:solidFill>
                <a:latin typeface="Roboto Condensed Regular"/>
                <a:cs typeface="Roboto Condensed Regular"/>
              </a:rPr>
              <a:t>2</a:t>
            </a:r>
            <a:endParaRPr lang="en-PH" sz="2000" b="1" dirty="0">
              <a:solidFill>
                <a:srgbClr val="FFFFFF"/>
              </a:solidFill>
              <a:latin typeface="Roboto Condensed Regular"/>
              <a:cs typeface="Roboto Condensed Regular"/>
            </a:endParaRPr>
          </a:p>
        </p:txBody>
      </p:sp>
      <p:sp>
        <p:nvSpPr>
          <p:cNvPr id="18" name="Oval 17"/>
          <p:cNvSpPr/>
          <p:nvPr/>
        </p:nvSpPr>
        <p:spPr>
          <a:xfrm>
            <a:off x="8241068" y="481999"/>
            <a:ext cx="614296" cy="614296"/>
          </a:xfrm>
          <a:prstGeom prst="ellipse">
            <a:avLst/>
          </a:prstGeom>
          <a:solidFill>
            <a:srgbClr val="E4009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2468013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400" fill="hold"/>
                                        <p:tgtEl>
                                          <p:spTgt spid="33"/>
                                        </p:tgtEl>
                                        <p:attrNameLst>
                                          <p:attrName>ppt_x</p:attrName>
                                        </p:attrNameLst>
                                      </p:cBhvr>
                                      <p:tavLst>
                                        <p:tav tm="0">
                                          <p:val>
                                            <p:strVal val="#ppt_x"/>
                                          </p:val>
                                        </p:tav>
                                        <p:tav tm="100000">
                                          <p:val>
                                            <p:strVal val="#ppt_x"/>
                                          </p:val>
                                        </p:tav>
                                      </p:tavLst>
                                    </p:anim>
                                    <p:anim calcmode="lin" valueType="num">
                                      <p:cBhvr additive="base">
                                        <p:cTn id="12" dur="4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1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400" fill="hold"/>
                                        <p:tgtEl>
                                          <p:spTgt spid="29"/>
                                        </p:tgtEl>
                                        <p:attrNameLst>
                                          <p:attrName>ppt_x</p:attrName>
                                        </p:attrNameLst>
                                      </p:cBhvr>
                                      <p:tavLst>
                                        <p:tav tm="0">
                                          <p:val>
                                            <p:strVal val="#ppt_x"/>
                                          </p:val>
                                        </p:tav>
                                        <p:tav tm="100000">
                                          <p:val>
                                            <p:strVal val="#ppt_x"/>
                                          </p:val>
                                        </p:tav>
                                      </p:tavLst>
                                    </p:anim>
                                    <p:anim calcmode="lin" valueType="num">
                                      <p:cBhvr additive="base">
                                        <p:cTn id="16" dur="4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par>
                          <p:cTn id="23" fill="hold">
                            <p:stCondLst>
                              <p:cond delay="0"/>
                            </p:stCondLst>
                            <p:childTnLst>
                              <p:par>
                                <p:cTn id="24" presetID="42" presetClass="path" presetSubtype="0" decel="50000" fill="hold" grpId="2" nodeType="afterEffect">
                                  <p:stCondLst>
                                    <p:cond delay="0"/>
                                  </p:stCondLst>
                                  <p:childTnLst>
                                    <p:animMotion origin="layout" path="M -2.22222E-6 4.93827E-6 L -0.42691 0.35308 " pathEditMode="relative" rAng="0" ptsTypes="AA">
                                      <p:cBhvr>
                                        <p:cTn id="25" dur="300" fill="hold"/>
                                        <p:tgtEl>
                                          <p:spTgt spid="18"/>
                                        </p:tgtEl>
                                        <p:attrNameLst>
                                          <p:attrName>ppt_x</p:attrName>
                                          <p:attrName>ppt_y</p:attrName>
                                        </p:attrNameLst>
                                      </p:cBhvr>
                                      <p:rCtr x="-21354" y="17654"/>
                                    </p:animMotion>
                                  </p:childTnLst>
                                </p:cTn>
                              </p:par>
                            </p:childTnLst>
                          </p:cTn>
                        </p:par>
                        <p:par>
                          <p:cTn id="26" fill="hold">
                            <p:stCondLst>
                              <p:cond delay="300"/>
                            </p:stCondLst>
                            <p:childTnLst>
                              <p:par>
                                <p:cTn id="27" presetID="6" presetClass="emph" presetSubtype="0" fill="hold" grpId="1" nodeType="afterEffect">
                                  <p:stCondLst>
                                    <p:cond delay="0"/>
                                  </p:stCondLst>
                                  <p:childTnLst>
                                    <p:animScale>
                                      <p:cBhvr>
                                        <p:cTn id="28" dur="700" fill="hold"/>
                                        <p:tgtEl>
                                          <p:spTgt spid="18"/>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8" grpId="1" animBg="1"/>
      <p:bldP spid="18"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40093"/>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Research</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METHODOLOGY</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26047491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ARCHITECTURAL DESIGN OF THE FILIET SYSTEM</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E4009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86516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Methodology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3</a:t>
            </a:r>
            <a:endParaRPr lang="en-PH" sz="2000" b="1" dirty="0">
              <a:solidFill>
                <a:schemeClr val="bg1"/>
              </a:solidFill>
              <a:latin typeface="Roboto Condensed Regular"/>
              <a:cs typeface="Roboto Condensed Regular"/>
            </a:endParaRPr>
          </a:p>
        </p:txBody>
      </p:sp>
      <p:grpSp>
        <p:nvGrpSpPr>
          <p:cNvPr id="3" name="Group 2"/>
          <p:cNvGrpSpPr/>
          <p:nvPr/>
        </p:nvGrpSpPr>
        <p:grpSpPr>
          <a:xfrm>
            <a:off x="3117199" y="1616434"/>
            <a:ext cx="2748939" cy="3348326"/>
            <a:chOff x="2966222" y="1616434"/>
            <a:chExt cx="2748939" cy="3348326"/>
          </a:xfrm>
        </p:grpSpPr>
        <p:sp>
          <p:nvSpPr>
            <p:cNvPr id="30" name="Rectangle 29"/>
            <p:cNvSpPr/>
            <p:nvPr/>
          </p:nvSpPr>
          <p:spPr>
            <a:xfrm>
              <a:off x="2966222" y="1616434"/>
              <a:ext cx="2748939"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descr="Arki.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6222" y="1619343"/>
              <a:ext cx="2748939" cy="3341626"/>
            </a:xfrm>
            <a:prstGeom prst="rect">
              <a:avLst/>
            </a:prstGeom>
          </p:spPr>
        </p:pic>
      </p:grpSp>
    </p:spTree>
    <p:custDataLst>
      <p:tags r:id="rId1"/>
    </p:custDataLst>
    <p:extLst>
      <p:ext uri="{BB962C8B-B14F-4D97-AF65-F5344CB8AC3E}">
        <p14:creationId xmlns:p14="http://schemas.microsoft.com/office/powerpoint/2010/main" val="2760606035"/>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455001"/>
            <a:ext cx="4478526" cy="1035430"/>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a:solidFill>
                    <a:srgbClr val="FFFFFF"/>
                  </a:solidFill>
                  <a:latin typeface="Courier"/>
                  <a:cs typeface="Courier"/>
                  <a:sym typeface="Wingdings"/>
                </a:rPr>
                <a:t></a:t>
              </a:r>
              <a:endParaRPr lang="en-PH" sz="1200" dirty="0">
                <a:solidFill>
                  <a:srgbClr val="FFFFFF"/>
                </a:solidFill>
                <a:latin typeface="Courier"/>
                <a:cs typeface="Courier"/>
              </a:endParaRPr>
            </a:p>
            <a:p>
              <a:r>
                <a:rPr lang="en-US" sz="1200" dirty="0">
                  <a:solidFill>
                    <a:srgbClr val="FFFFFF"/>
                  </a:solidFill>
                  <a:latin typeface="Courier"/>
                  <a:cs typeface="Courier"/>
                </a:rPr>
                <a:t>&lt;/tweet&gt;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443170"/>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dirty="0">
                  <a:solidFill>
                    <a:srgbClr val="FFFFFF"/>
                  </a:solidFill>
                  <a:latin typeface="Roboto Condensed Regular"/>
                  <a:cs typeface="Roboto Condensed Regular"/>
                </a:rPr>
                <a:t>The crawler module is for retrieving and collecting tweets using Twitter’s Stream API and the Twitter4j </a:t>
              </a:r>
              <a:r>
                <a:rPr lang="en-US" dirty="0" smtClean="0">
                  <a:solidFill>
                    <a:srgbClr val="FFFFFF"/>
                  </a:solidFill>
                  <a:latin typeface="Roboto Condensed Regular"/>
                  <a:cs typeface="Roboto Condensed Regular"/>
                </a:rPr>
                <a:t>library.</a:t>
              </a:r>
              <a:r>
                <a:rPr lang="en-PH" dirty="0" smtClean="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CRAWLER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250208"/>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424143852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3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3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decel="50000" fill="hold" nodeType="clickEffect">
                                  <p:stCondLst>
                                    <p:cond delay="1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300"/>
                                        <p:tgtEl>
                                          <p:spTgt spid="22"/>
                                        </p:tgtEl>
                                      </p:cBhvr>
                                    </p:animEffect>
                                  </p:childTnLst>
                                </p:cTn>
                              </p:par>
                              <p:par>
                                <p:cTn id="20" presetID="2" presetClass="entr" presetSubtype="1" decel="50000" fill="hold" nodeType="with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ppt_x"/>
                                          </p:val>
                                        </p:tav>
                                        <p:tav tm="100000">
                                          <p:val>
                                            <p:strVal val="#ppt_x"/>
                                          </p:val>
                                        </p:tav>
                                      </p:tavLst>
                                    </p:anim>
                                    <p:anim calcmode="lin" valueType="num">
                                      <p:cBhvr additive="base">
                                        <p:cTn id="23"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xit" presetSubtype="1" accel="50000" fill="hold" nodeType="clickEffect">
                                  <p:stCondLst>
                                    <p:cond delay="100"/>
                                  </p:stCondLst>
                                  <p:childTnLst>
                                    <p:anim calcmode="lin" valueType="num">
                                      <p:cBhvr additive="base">
                                        <p:cTn id="27" dur="500"/>
                                        <p:tgtEl>
                                          <p:spTgt spid="23"/>
                                        </p:tgtEl>
                                        <p:attrNameLst>
                                          <p:attrName>ppt_x</p:attrName>
                                        </p:attrNameLst>
                                      </p:cBhvr>
                                      <p:tavLst>
                                        <p:tav tm="0">
                                          <p:val>
                                            <p:strVal val="ppt_x"/>
                                          </p:val>
                                        </p:tav>
                                        <p:tav tm="100000">
                                          <p:val>
                                            <p:strVal val="ppt_x"/>
                                          </p:val>
                                        </p:tav>
                                      </p:tavLst>
                                    </p:anim>
                                    <p:anim calcmode="lin" valueType="num">
                                      <p:cBhvr additive="base">
                                        <p:cTn id="28" dur="500"/>
                                        <p:tgtEl>
                                          <p:spTgt spid="23"/>
                                        </p:tgtEl>
                                        <p:attrNameLst>
                                          <p:attrName>ppt_y</p:attrName>
                                        </p:attrNameLst>
                                      </p:cBhvr>
                                      <p:tavLst>
                                        <p:tav tm="0">
                                          <p:val>
                                            <p:strVal val="ppt_y"/>
                                          </p:val>
                                        </p:tav>
                                        <p:tav tm="100000">
                                          <p:val>
                                            <p:strVal val="0-ppt_h/2"/>
                                          </p:val>
                                        </p:tav>
                                      </p:tavLst>
                                    </p:anim>
                                    <p:set>
                                      <p:cBhvr>
                                        <p:cTn id="29" dur="1" fill="hold">
                                          <p:stCondLst>
                                            <p:cond delay="499"/>
                                          </p:stCondLst>
                                        </p:cTn>
                                        <p:tgtEl>
                                          <p:spTgt spid="23"/>
                                        </p:tgtEl>
                                        <p:attrNameLst>
                                          <p:attrName>style.visibility</p:attrName>
                                        </p:attrNameLst>
                                      </p:cBhvr>
                                      <p:to>
                                        <p:strVal val="hidden"/>
                                      </p:to>
                                    </p:set>
                                  </p:childTnLst>
                                </p:cTn>
                              </p:par>
                              <p:par>
                                <p:cTn id="30" presetID="2" presetClass="exit" presetSubtype="1" accel="50000" fill="hold" nodeType="withEffect">
                                  <p:stCondLst>
                                    <p:cond delay="0"/>
                                  </p:stCondLst>
                                  <p:childTnLst>
                                    <p:anim calcmode="lin" valueType="num">
                                      <p:cBhvr additive="base">
                                        <p:cTn id="31" dur="500"/>
                                        <p:tgtEl>
                                          <p:spTgt spid="15"/>
                                        </p:tgtEl>
                                        <p:attrNameLst>
                                          <p:attrName>ppt_x</p:attrName>
                                        </p:attrNameLst>
                                      </p:cBhvr>
                                      <p:tavLst>
                                        <p:tav tm="0">
                                          <p:val>
                                            <p:strVal val="ppt_x"/>
                                          </p:val>
                                        </p:tav>
                                        <p:tav tm="100000">
                                          <p:val>
                                            <p:strVal val="ppt_x"/>
                                          </p:val>
                                        </p:tav>
                                      </p:tavLst>
                                    </p:anim>
                                    <p:anim calcmode="lin" valueType="num">
                                      <p:cBhvr additive="base">
                                        <p:cTn id="32" dur="500"/>
                                        <p:tgtEl>
                                          <p:spTgt spid="15"/>
                                        </p:tgtEl>
                                        <p:attrNameLst>
                                          <p:attrName>ppt_y</p:attrName>
                                        </p:attrNameLst>
                                      </p:cBhvr>
                                      <p:tavLst>
                                        <p:tav tm="0">
                                          <p:val>
                                            <p:strVal val="ppt_y"/>
                                          </p:val>
                                        </p:tav>
                                        <p:tav tm="100000">
                                          <p:val>
                                            <p:strVal val="0-ppt_h/2"/>
                                          </p:val>
                                        </p:tav>
                                      </p:tavLst>
                                    </p:anim>
                                    <p:set>
                                      <p:cBhvr>
                                        <p:cTn id="33" dur="1" fill="hold">
                                          <p:stCondLst>
                                            <p:cond delay="499"/>
                                          </p:stCondLst>
                                        </p:cTn>
                                        <p:tgtEl>
                                          <p:spTgt spid="15"/>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300"/>
                                        <p:tgtEl>
                                          <p:spTgt spid="22"/>
                                        </p:tgtEl>
                                      </p:cBhvr>
                                    </p:animEffect>
                                    <p:set>
                                      <p:cBhvr>
                                        <p:cTn id="36"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animBg="1"/>
      <p:bldP spid="22"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961275"/>
            <a:ext cx="4478526" cy="1106453"/>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endParaRPr lang="en-PH" sz="1200" dirty="0">
                <a:solidFill>
                  <a:srgbClr val="FFFFFF"/>
                </a:solidFill>
                <a:latin typeface="Courier"/>
                <a:cs typeface="Courier"/>
              </a:endParaRPr>
            </a:p>
            <a:p>
              <a:r>
                <a:rPr lang="en-US" sz="1200" dirty="0">
                  <a:solidFill>
                    <a:srgbClr val="FFFFFF"/>
                  </a:solidFill>
                  <a:latin typeface="Courier"/>
                  <a:cs typeface="Courier"/>
                </a:rPr>
                <a:t>&lt;/tweet</a:t>
              </a:r>
              <a:r>
                <a:rPr lang="en-US" sz="1200" dirty="0" smtClean="0">
                  <a:solidFill>
                    <a:srgbClr val="FFFFFF"/>
                  </a:solidFill>
                  <a:latin typeface="Courier"/>
                  <a:cs typeface="Courier"/>
                </a:rPr>
                <a: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951718"/>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TEXT NORMALIZER</a:t>
              </a:r>
              <a:endParaRPr lang="en-US"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handles the conversion of TXTSPK words to its full-word format as well as the removal of </a:t>
              </a:r>
              <a:r>
                <a:rPr lang="en-PH" dirty="0">
                  <a:solidFill>
                    <a:srgbClr val="FFFFFF"/>
                  </a:solidFill>
                  <a:latin typeface="Roboto Condensed Regular"/>
                  <a:cs typeface="Roboto Condensed Regular"/>
                </a:rPr>
                <a:t>emoticons, links, and hashtags for the uniformity and consistency of the extracted </a:t>
              </a:r>
              <a:r>
                <a:rPr lang="en-PH" dirty="0" smtClean="0">
                  <a:solidFill>
                    <a:srgbClr val="FFFFFF"/>
                  </a:solidFill>
                  <a:latin typeface="Roboto Condensed Regular"/>
                  <a:cs typeface="Roboto Condensed Regular"/>
                </a:rPr>
                <a:t>information.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0474372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decel="5000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xit" presetSubtype="1" accel="50000" fill="hold" nodeType="clickEffect">
                                  <p:stCondLst>
                                    <p:cond delay="100"/>
                                  </p:stCondLst>
                                  <p:childTnLst>
                                    <p:anim calcmode="lin" valueType="num">
                                      <p:cBhvr additive="base">
                                        <p:cTn id="19" dur="500"/>
                                        <p:tgtEl>
                                          <p:spTgt spid="23"/>
                                        </p:tgtEl>
                                        <p:attrNameLst>
                                          <p:attrName>ppt_x</p:attrName>
                                        </p:attrNameLst>
                                      </p:cBhvr>
                                      <p:tavLst>
                                        <p:tav tm="0">
                                          <p:val>
                                            <p:strVal val="ppt_x"/>
                                          </p:val>
                                        </p:tav>
                                        <p:tav tm="100000">
                                          <p:val>
                                            <p:strVal val="ppt_x"/>
                                          </p:val>
                                        </p:tav>
                                      </p:tavLst>
                                    </p:anim>
                                    <p:anim calcmode="lin" valueType="num">
                                      <p:cBhvr additive="base">
                                        <p:cTn id="20" dur="500"/>
                                        <p:tgtEl>
                                          <p:spTgt spid="23"/>
                                        </p:tgtEl>
                                        <p:attrNameLst>
                                          <p:attrName>ppt_y</p:attrName>
                                        </p:attrNameLst>
                                      </p:cBhvr>
                                      <p:tavLst>
                                        <p:tav tm="0">
                                          <p:val>
                                            <p:strVal val="ppt_y"/>
                                          </p:val>
                                        </p:tav>
                                        <p:tav tm="100000">
                                          <p:val>
                                            <p:strVal val="0-ppt_h/2"/>
                                          </p:val>
                                        </p:tav>
                                      </p:tavLst>
                                    </p:anim>
                                    <p:set>
                                      <p:cBhvr>
                                        <p:cTn id="21" dur="1" fill="hold">
                                          <p:stCondLst>
                                            <p:cond delay="499"/>
                                          </p:stCondLst>
                                        </p:cTn>
                                        <p:tgtEl>
                                          <p:spTgt spid="23"/>
                                        </p:tgtEl>
                                        <p:attrNameLst>
                                          <p:attrName>style.visibility</p:attrName>
                                        </p:attrNameLst>
                                      </p:cBhvr>
                                      <p:to>
                                        <p:strVal val="hidden"/>
                                      </p:to>
                                    </p:set>
                                  </p:childTnLst>
                                </p:cTn>
                              </p:par>
                              <p:par>
                                <p:cTn id="22" presetID="2" presetClass="exit" presetSubtype="1" accel="50000" fill="hold" nodeType="withEffect">
                                  <p:stCondLst>
                                    <p:cond delay="0"/>
                                  </p:stCondLst>
                                  <p:childTnLst>
                                    <p:anim calcmode="lin" valueType="num">
                                      <p:cBhvr additive="base">
                                        <p:cTn id="23" dur="500"/>
                                        <p:tgtEl>
                                          <p:spTgt spid="15"/>
                                        </p:tgtEl>
                                        <p:attrNameLst>
                                          <p:attrName>ppt_x</p:attrName>
                                        </p:attrNameLst>
                                      </p:cBhvr>
                                      <p:tavLst>
                                        <p:tav tm="0">
                                          <p:val>
                                            <p:strVal val="ppt_x"/>
                                          </p:val>
                                        </p:tav>
                                        <p:tav tm="100000">
                                          <p:val>
                                            <p:strVal val="ppt_x"/>
                                          </p:val>
                                        </p:tav>
                                      </p:tavLst>
                                    </p:anim>
                                    <p:anim calcmode="lin" valueType="num">
                                      <p:cBhvr additive="base">
                                        <p:cTn id="24" dur="500"/>
                                        <p:tgtEl>
                                          <p:spTgt spid="15"/>
                                        </p:tgtEl>
                                        <p:attrNameLst>
                                          <p:attrName>ppt_y</p:attrName>
                                        </p:attrNameLst>
                                      </p:cBhvr>
                                      <p:tavLst>
                                        <p:tav tm="0">
                                          <p:val>
                                            <p:strVal val="ppt_y"/>
                                          </p:val>
                                        </p:tav>
                                        <p:tav tm="100000">
                                          <p:val>
                                            <p:strVal val="0-ppt_h/2"/>
                                          </p:val>
                                        </p:tav>
                                      </p:tavLst>
                                    </p:anim>
                                    <p:set>
                                      <p:cBhvr>
                                        <p:cTn id="25"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chemeClr val="bg1"/>
                </a:solidFill>
                <a:effectLst>
                  <a:outerShdw blurRad="50800" dist="38100" dir="5400000" algn="t" rotWithShape="0">
                    <a:prstClr val="black">
                      <a:alpha val="40000"/>
                    </a:prstClr>
                  </a:outerShdw>
                </a:effectLst>
                <a:latin typeface="Roboto Condensed Regular"/>
                <a:cs typeface="Roboto Condensed Regular"/>
              </a:rPr>
              <a:t>Outline of the</a:t>
            </a:r>
          </a:p>
          <a:p>
            <a:pPr algn="ctr">
              <a:lnSpc>
                <a:spcPct val="80000"/>
              </a:lnSpc>
            </a:pPr>
            <a:r>
              <a:rPr lang="en-US" sz="8000" b="1" dirty="0" smtClean="0">
                <a:solidFill>
                  <a:schemeClr val="bg1"/>
                </a:solidFill>
                <a:effectLst>
                  <a:outerShdw blurRad="50800" dist="38100" dir="5400000" algn="t" rotWithShape="0">
                    <a:prstClr val="black">
                      <a:alpha val="40000"/>
                    </a:prstClr>
                  </a:outerShdw>
                </a:effectLst>
                <a:latin typeface="Roboto Condensed Regular"/>
                <a:cs typeface="Roboto Condensed Regular"/>
              </a:rPr>
              <a:t>PRESENTATION</a:t>
            </a:r>
            <a:endParaRPr lang="en-US" sz="8000" dirty="0">
              <a:solidFill>
                <a:schemeClr val="bg1"/>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19706821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508293"/>
            <a:ext cx="4478526" cy="1408449"/>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&lt;tweet&gt;</a:t>
              </a:r>
              <a:endParaRPr lang="en-PH" sz="1200" dirty="0">
                <a:solidFill>
                  <a:srgbClr val="FFFFFF"/>
                </a:solidFill>
                <a:latin typeface="Courier"/>
                <a:cs typeface="Courier"/>
              </a:endParaRPr>
            </a:p>
            <a:p>
              <a:r>
                <a:rPr lang="en-US" sz="1200" dirty="0">
                  <a:solidFill>
                    <a:srgbClr val="FFFFFF"/>
                  </a:solidFill>
                  <a:latin typeface="Courier"/>
                  <a:cs typeface="Courier"/>
                </a:rPr>
                <a:t>"</a:t>
              </a:r>
              <a:r>
                <a:rPr lang="en-US" sz="1200" dirty="0" err="1">
                  <a:solidFill>
                    <a:srgbClr val="FFFFFF"/>
                  </a:solidFill>
                  <a:latin typeface="Courier"/>
                  <a:cs typeface="Courier"/>
                </a:rPr>
                <a:t>Kailangan</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r>
                <a:rPr lang="en-US" sz="1200" dirty="0" err="1">
                  <a:solidFill>
                    <a:srgbClr val="FFFFFF"/>
                  </a:solidFill>
                  <a:latin typeface="Courier"/>
                  <a:cs typeface="Courier"/>
                </a:rPr>
                <a:t>talaga</a:t>
              </a:r>
              <a:r>
                <a:rPr lang="en-US" sz="1200" dirty="0">
                  <a:solidFill>
                    <a:srgbClr val="FFFFFF"/>
                  </a:solidFill>
                  <a:latin typeface="Courier"/>
                  <a:cs typeface="Courier"/>
                </a:rPr>
                <a:t>", "ng", "military", "efforts", "</a:t>
              </a:r>
              <a:r>
                <a:rPr lang="en-US" sz="1200" dirty="0" err="1">
                  <a:solidFill>
                    <a:srgbClr val="FFFFFF"/>
                  </a:solidFill>
                  <a:latin typeface="Courier"/>
                  <a:cs typeface="Courier"/>
                </a:rPr>
                <a:t>sa</a:t>
              </a:r>
              <a:r>
                <a:rPr lang="en-US" sz="1200" dirty="0">
                  <a:solidFill>
                    <a:srgbClr val="FFFFFF"/>
                  </a:solidFill>
                  <a:latin typeface="Courier"/>
                  <a:cs typeface="Courier"/>
                </a:rPr>
                <a:t>", "most", "part", "of", "Leyte", ".", "</a:t>
              </a:r>
              <a:r>
                <a:rPr lang="en-US" sz="1200" dirty="0" err="1">
                  <a:solidFill>
                    <a:srgbClr val="FFFFFF"/>
                  </a:solidFill>
                  <a:latin typeface="Courier"/>
                  <a:cs typeface="Courier"/>
                </a:rPr>
                <a:t>Nagkakagulo</a:t>
              </a:r>
              <a:r>
                <a:rPr lang="en-US" sz="1200" dirty="0">
                  <a:solidFill>
                    <a:srgbClr val="FFFFFF"/>
                  </a:solidFill>
                  <a:latin typeface="Courier"/>
                  <a:cs typeface="Courier"/>
                </a:rPr>
                <a:t>", "</a:t>
              </a:r>
              <a:r>
                <a:rPr lang="en-US" sz="1200" dirty="0" err="1">
                  <a:solidFill>
                    <a:srgbClr val="FFFFFF"/>
                  </a:solidFill>
                  <a:latin typeface="Courier"/>
                  <a:cs typeface="Courier"/>
                </a:rPr>
                <a:t>na</a:t>
              </a:r>
              <a:r>
                <a:rPr lang="en-US" sz="1200" dirty="0">
                  <a:solidFill>
                    <a:srgbClr val="FFFFFF"/>
                  </a:solidFill>
                  <a:latin typeface="Courier"/>
                  <a:cs typeface="Courier"/>
                </a:rPr>
                <a:t>", "."</a:t>
              </a:r>
              <a:endParaRPr lang="en-PH" sz="1200" dirty="0">
                <a:solidFill>
                  <a:srgbClr val="FFFFFF"/>
                </a:solidFill>
                <a:latin typeface="Courier"/>
                <a:cs typeface="Courier"/>
              </a:endParaRPr>
            </a:p>
            <a:p>
              <a:r>
                <a:rPr lang="en-US" sz="1200" dirty="0">
                  <a:solidFill>
                    <a:srgbClr val="FFFFFF"/>
                  </a:solidFill>
                  <a:latin typeface="Courier"/>
                  <a:cs typeface="Courier"/>
                </a:rPr>
                <a:t>&lt;/tweet</a:t>
              </a:r>
              <a:r>
                <a:rPr lang="en-US" sz="1200" dirty="0" smtClean="0">
                  <a:solidFill>
                    <a:srgbClr val="FFFFFF"/>
                  </a:solidFill>
                  <a:latin typeface="Courier"/>
                  <a:cs typeface="Courier"/>
                </a:rPr>
                <a:t>&gt;</a:t>
              </a:r>
              <a:endParaRPr lang="en-PH" sz="1200" dirty="0">
                <a:solidFill>
                  <a:srgbClr val="FFFFFF"/>
                </a:solidFill>
                <a:latin typeface="Courier"/>
                <a:cs typeface="Courie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510784"/>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TOKENIZER</a:t>
              </a:r>
              <a:endParaRPr lang="en-US" dirty="0" smtClean="0">
                <a:solidFill>
                  <a:srgbClr val="FFFFFF"/>
                </a:solidFill>
                <a:latin typeface="Roboto Condensed Regular"/>
                <a:cs typeface="Roboto Condensed Regular"/>
              </a:endParaRPr>
            </a:p>
            <a:p>
              <a:pPr algn="ctr">
                <a:lnSpc>
                  <a:spcPct val="90000"/>
                </a:lnSpc>
              </a:pPr>
              <a:r>
                <a:rPr lang="en-US" dirty="0">
                  <a:solidFill>
                    <a:srgbClr val="FFFFFF"/>
                  </a:solidFill>
                  <a:latin typeface="Roboto Condensed Regular"/>
                  <a:cs typeface="Roboto Condensed Regular"/>
                </a:rPr>
                <a:t>This sub-module will split the input into individual tokens which will be used for the subsequent sub-</a:t>
              </a:r>
              <a:r>
                <a:rPr lang="en-US" dirty="0" smtClean="0">
                  <a:solidFill>
                    <a:srgbClr val="FFFFFF"/>
                  </a:solidFill>
                  <a:latin typeface="Roboto Condensed Regular"/>
                  <a:cs typeface="Roboto Condensed Regular"/>
                </a:rPr>
                <a:t>modules</a:t>
              </a:r>
              <a:r>
                <a:rPr lang="en-PH" dirty="0" smtClean="0">
                  <a:solidFill>
                    <a:srgbClr val="FFFFFF"/>
                  </a:solidFill>
                  <a:latin typeface="Roboto Condensed Regular"/>
                  <a:cs typeface="Roboto Condensed Regular"/>
                </a:rPr>
                <a:t>.</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3665585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3041213"/>
            <a:ext cx="4478526" cy="1675912"/>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&lt;tweet&gt;</a:t>
              </a:r>
            </a:p>
            <a:p>
              <a:r>
                <a:rPr lang="en-PH" sz="1200" dirty="0">
                  <a:solidFill>
                    <a:srgbClr val="FFFFFF"/>
                  </a:solidFill>
                  <a:latin typeface="Courier"/>
                  <a:cs typeface="Courier"/>
                </a:rPr>
                <a:t>"Kailangan_VOTF", "na_NA", "talaga_IRIA", "ng_NA", "military_NCOM", "efforts_NNS", "sa_NCOM", "most_JJS", "part_JJ", "of_IN", "Leyte_NPRO", "._PSNS", "Nagkakagulo", "na_NA", "._</a:t>
              </a:r>
              <a:r>
                <a:rPr lang="en-PH" sz="1200" dirty="0" smtClean="0">
                  <a:solidFill>
                    <a:srgbClr val="FFFFFF"/>
                  </a:solidFill>
                  <a:latin typeface="Courier"/>
                  <a:cs typeface="Courier"/>
                </a:rPr>
                <a:t>PSNS”</a:t>
              </a:r>
            </a:p>
            <a:p>
              <a:r>
                <a:rPr lang="en-PH" sz="1200" dirty="0" smtClean="0">
                  <a:solidFill>
                    <a:srgbClr val="FFFFFF"/>
                  </a:solidFill>
                  <a:latin typeface="Courier"/>
                  <a:cs typeface="Courier"/>
                </a:rPr>
                <a:t>&lt;/</a:t>
              </a:r>
              <a:r>
                <a:rPr lang="en-PH" sz="1200" dirty="0">
                  <a:solidFill>
                    <a:srgbClr val="FFFFFF"/>
                  </a:solidFill>
                  <a:latin typeface="Courier"/>
                  <a:cs typeface="Courier"/>
                </a:rPr>
                <a:t>tweet&gt;</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2022770"/>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POS TAGGER</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will tag each of the tokens with its corresponding part-of-speech. A tokens can be tagged as a noun, a verb, an adjective, an adverb, or other part-of-speech tags.</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3302979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765870"/>
            <a:ext cx="4478526" cy="1583547"/>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&lt;tweet&gt;</a:t>
              </a:r>
            </a:p>
            <a:p>
              <a:r>
                <a:rPr lang="en-PH" sz="1200" dirty="0">
                  <a:solidFill>
                    <a:srgbClr val="FFFFFF"/>
                  </a:solidFill>
                  <a:latin typeface="Courier"/>
                  <a:cs typeface="Courier"/>
                </a:rPr>
                <a:t>"Kailangan_VOTF", "na_NA", "talaga_IRIA", "ng_NA", "military_NCOM", "efforts_NNS", "sa_NCOM", "most_JJS", "part_JJ", "of_IN", "&lt;location: Leyte/&gt;", "._PSNS", "Nagkakagulo", "na_NA" "._PSNS"</a:t>
              </a:r>
            </a:p>
            <a:p>
              <a:r>
                <a:rPr lang="en-PH" sz="1200" dirty="0">
                  <a:solidFill>
                    <a:srgbClr val="FFFFFF"/>
                  </a:solidFill>
                  <a:latin typeface="Courier"/>
                  <a:cs typeface="Courier"/>
                </a:rPr>
                <a:t>&lt;/tweet&gt;</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767475"/>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FILIPINO NER</a:t>
              </a:r>
              <a:endParaRPr lang="en-US"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sub-module is responsible for identifying and tagging the proper nouns in the input. The proper nouns are identified with the use of a </a:t>
              </a:r>
              <a:r>
                <a:rPr lang="en-US" dirty="0" smtClean="0">
                  <a:solidFill>
                    <a:srgbClr val="FFFFFF"/>
                  </a:solidFill>
                  <a:latin typeface="Roboto Condensed Regular"/>
                  <a:cs typeface="Roboto Condensed Regular"/>
                </a:rPr>
                <a:t>gazetteer.</a:t>
              </a:r>
              <a:r>
                <a:rPr lang="en-PH" dirty="0" smtClean="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PREPROCESSING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969650"/>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5825408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300"/>
                                        <p:tgtEl>
                                          <p:spTgt spid="22"/>
                                        </p:tgtEl>
                                      </p:cBhvr>
                                    </p:animEffect>
                                    <p:set>
                                      <p:cBhvr>
                                        <p:cTn id="25"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3316554"/>
            <a:ext cx="4478526" cy="1266295"/>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TWEET LENGTH</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feature essentially counts the length of the input tweet.</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2305262"/>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PRESENCE</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is a binary feature that indicates the presence of keywords like disaster words, mentions, hashtags, emoticons, retweets, and if code switching has occurred in the input tweet. The value of “1” is given if the keyword is present, else it is given “0”.</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579628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1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300"/>
                                        <p:tgtEl>
                                          <p:spTgt spid="22"/>
                                        </p:tgtEl>
                                      </p:cBhvr>
                                    </p:animEffect>
                                  </p:childTnLst>
                                </p:cTn>
                              </p:par>
                              <p:par>
                                <p:cTn id="12" presetID="2" presetClass="entr" presetSubtype="1" decel="50000" fill="hold" nodeType="withEffect">
                                  <p:stCondLst>
                                    <p:cond delay="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500" fill="hold"/>
                                        <p:tgtEl>
                                          <p:spTgt spid="23"/>
                                        </p:tgtEl>
                                        <p:attrNameLst>
                                          <p:attrName>ppt_x</p:attrName>
                                        </p:attrNameLst>
                                      </p:cBhvr>
                                      <p:tavLst>
                                        <p:tav tm="0">
                                          <p:val>
                                            <p:strVal val="#ppt_x"/>
                                          </p:val>
                                        </p:tav>
                                        <p:tav tm="100000">
                                          <p:val>
                                            <p:strVal val="#ppt_x"/>
                                          </p:val>
                                        </p:tav>
                                      </p:tavLst>
                                    </p:anim>
                                    <p:anim calcmode="lin" valueType="num">
                                      <p:cBhvr additive="base">
                                        <p:cTn id="15"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xit" presetSubtype="1" accel="50000" fill="hold" nodeType="clickEffect">
                                  <p:stCondLst>
                                    <p:cond delay="100"/>
                                  </p:stCondLst>
                                  <p:childTnLst>
                                    <p:anim calcmode="lin" valueType="num">
                                      <p:cBhvr additive="base">
                                        <p:cTn id="19" dur="500"/>
                                        <p:tgtEl>
                                          <p:spTgt spid="23"/>
                                        </p:tgtEl>
                                        <p:attrNameLst>
                                          <p:attrName>ppt_x</p:attrName>
                                        </p:attrNameLst>
                                      </p:cBhvr>
                                      <p:tavLst>
                                        <p:tav tm="0">
                                          <p:val>
                                            <p:strVal val="ppt_x"/>
                                          </p:val>
                                        </p:tav>
                                        <p:tav tm="100000">
                                          <p:val>
                                            <p:strVal val="ppt_x"/>
                                          </p:val>
                                        </p:tav>
                                      </p:tavLst>
                                    </p:anim>
                                    <p:anim calcmode="lin" valueType="num">
                                      <p:cBhvr additive="base">
                                        <p:cTn id="20" dur="500"/>
                                        <p:tgtEl>
                                          <p:spTgt spid="23"/>
                                        </p:tgtEl>
                                        <p:attrNameLst>
                                          <p:attrName>ppt_y</p:attrName>
                                        </p:attrNameLst>
                                      </p:cBhvr>
                                      <p:tavLst>
                                        <p:tav tm="0">
                                          <p:val>
                                            <p:strVal val="ppt_y"/>
                                          </p:val>
                                        </p:tav>
                                        <p:tav tm="100000">
                                          <p:val>
                                            <p:strVal val="0-ppt_h/2"/>
                                          </p:val>
                                        </p:tav>
                                      </p:tavLst>
                                    </p:anim>
                                    <p:set>
                                      <p:cBhvr>
                                        <p:cTn id="21" dur="1" fill="hold">
                                          <p:stCondLst>
                                            <p:cond delay="499"/>
                                          </p:stCondLst>
                                        </p:cTn>
                                        <p:tgtEl>
                                          <p:spTgt spid="23"/>
                                        </p:tgtEl>
                                        <p:attrNameLst>
                                          <p:attrName>style.visibility</p:attrName>
                                        </p:attrNameLst>
                                      </p:cBhvr>
                                      <p:to>
                                        <p:strVal val="hidden"/>
                                      </p:to>
                                    </p:set>
                                  </p:childTnLst>
                                </p:cTn>
                              </p:par>
                              <p:par>
                                <p:cTn id="22" presetID="2" presetClass="exit" presetSubtype="1" accel="50000" fill="hold" nodeType="withEffect">
                                  <p:stCondLst>
                                    <p:cond delay="0"/>
                                  </p:stCondLst>
                                  <p:childTnLst>
                                    <p:anim calcmode="lin" valueType="num">
                                      <p:cBhvr additive="base">
                                        <p:cTn id="23" dur="500"/>
                                        <p:tgtEl>
                                          <p:spTgt spid="15"/>
                                        </p:tgtEl>
                                        <p:attrNameLst>
                                          <p:attrName>ppt_x</p:attrName>
                                        </p:attrNameLst>
                                      </p:cBhvr>
                                      <p:tavLst>
                                        <p:tav tm="0">
                                          <p:val>
                                            <p:strVal val="ppt_x"/>
                                          </p:val>
                                        </p:tav>
                                        <p:tav tm="100000">
                                          <p:val>
                                            <p:strVal val="ppt_x"/>
                                          </p:val>
                                        </p:tav>
                                      </p:tavLst>
                                    </p:anim>
                                    <p:anim calcmode="lin" valueType="num">
                                      <p:cBhvr additive="base">
                                        <p:cTn id="24" dur="500"/>
                                        <p:tgtEl>
                                          <p:spTgt spid="15"/>
                                        </p:tgtEl>
                                        <p:attrNameLst>
                                          <p:attrName>ppt_y</p:attrName>
                                        </p:attrNameLst>
                                      </p:cBhvr>
                                      <p:tavLst>
                                        <p:tav tm="0">
                                          <p:val>
                                            <p:strVal val="ppt_y"/>
                                          </p:val>
                                        </p:tav>
                                        <p:tav tm="100000">
                                          <p:val>
                                            <p:strVal val="0-ppt_h/2"/>
                                          </p:val>
                                        </p:tav>
                                      </p:tavLst>
                                    </p:anim>
                                    <p:set>
                                      <p:cBhvr>
                                        <p:cTn id="25"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268442" y="2845810"/>
            <a:ext cx="4478526" cy="1498136"/>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USER</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will help in determining the type of disaster. For example, @</a:t>
              </a:r>
              <a:r>
                <a:rPr lang="en-US" dirty="0" err="1">
                  <a:solidFill>
                    <a:srgbClr val="FFFFFF"/>
                  </a:solidFill>
                  <a:latin typeface="Roboto Condensed Regular"/>
                  <a:cs typeface="Roboto Condensed Regular"/>
                </a:rPr>
                <a:t>dost_pagasa</a:t>
              </a:r>
              <a:r>
                <a:rPr lang="en-US" dirty="0">
                  <a:solidFill>
                    <a:srgbClr val="FFFFFF"/>
                  </a:solidFill>
                  <a:latin typeface="Roboto Condensed Regular"/>
                  <a:cs typeface="Roboto Condensed Regular"/>
                </a:rPr>
                <a:t> will tweet about typhoons.</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831819"/>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N-GRAM</a:t>
              </a:r>
              <a:endParaRPr lang="en-US" b="1" dirty="0" smtClean="0">
                <a:solidFill>
                  <a:srgbClr val="FFFFFF"/>
                </a:solidFill>
                <a:latin typeface="Roboto Condensed Regular"/>
                <a:cs typeface="Roboto Condensed Regular"/>
              </a:endParaRPr>
            </a:p>
            <a:p>
              <a:pPr lvl="0" algn="ct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is mainly responsible for generating/extracting the different n-grams for the input tweets, specifically, the bi-gram and the tri-gram of the input tweets.</a:t>
              </a:r>
              <a:endParaRPr lang="en-PH"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29312782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0-#ppt_h/2"/>
                                          </p:val>
                                        </p:tav>
                                        <p:tav tm="100000">
                                          <p:val>
                                            <p:strVal val="#ppt_y"/>
                                          </p:val>
                                        </p:tav>
                                      </p:tavLst>
                                    </p:anim>
                                  </p:childTnLst>
                                </p:cTn>
                              </p:par>
                              <p:par>
                                <p:cTn id="9" presetID="2" presetClass="entr" presetSubtype="1" decel="50000" fill="hold"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100"/>
                                  </p:stCondLst>
                                  <p:childTnLst>
                                    <p:anim calcmode="lin" valueType="num">
                                      <p:cBhvr additive="base">
                                        <p:cTn id="16" dur="500"/>
                                        <p:tgtEl>
                                          <p:spTgt spid="23"/>
                                        </p:tgtEl>
                                        <p:attrNameLst>
                                          <p:attrName>ppt_x</p:attrName>
                                        </p:attrNameLst>
                                      </p:cBhvr>
                                      <p:tavLst>
                                        <p:tav tm="0">
                                          <p:val>
                                            <p:strVal val="ppt_x"/>
                                          </p:val>
                                        </p:tav>
                                        <p:tav tm="100000">
                                          <p:val>
                                            <p:strVal val="ppt_x"/>
                                          </p:val>
                                        </p:tav>
                                      </p:tavLst>
                                    </p:anim>
                                    <p:anim calcmode="lin" valueType="num">
                                      <p:cBhvr additive="base">
                                        <p:cTn id="17" dur="500"/>
                                        <p:tgtEl>
                                          <p:spTgt spid="23"/>
                                        </p:tgtEl>
                                        <p:attrNameLst>
                                          <p:attrName>ppt_y</p:attrName>
                                        </p:attrNameLst>
                                      </p:cBhvr>
                                      <p:tavLst>
                                        <p:tav tm="0">
                                          <p:val>
                                            <p:strVal val="ppt_y"/>
                                          </p:val>
                                        </p:tav>
                                        <p:tav tm="100000">
                                          <p:val>
                                            <p:strVal val="0-ppt_h/2"/>
                                          </p:val>
                                        </p:tav>
                                      </p:tavLst>
                                    </p:anim>
                                    <p:set>
                                      <p:cBhvr>
                                        <p:cTn id="18" dur="1" fill="hold">
                                          <p:stCondLst>
                                            <p:cond delay="499"/>
                                          </p:stCondLst>
                                        </p:cTn>
                                        <p:tgtEl>
                                          <p:spTgt spid="23"/>
                                        </p:tgtEl>
                                        <p:attrNameLst>
                                          <p:attrName>style.visibility</p:attrName>
                                        </p:attrNameLst>
                                      </p:cBhvr>
                                      <p:to>
                                        <p:strVal val="hidden"/>
                                      </p:to>
                                    </p:set>
                                  </p:childTnLst>
                                </p:cTn>
                              </p:par>
                              <p:par>
                                <p:cTn id="19" presetID="2" presetClass="exit" presetSubtype="1" accel="50000" fill="hold" nodeType="withEffect">
                                  <p:stCondLst>
                                    <p:cond delay="0"/>
                                  </p:stCondLst>
                                  <p:childTnLst>
                                    <p:anim calcmode="lin" valueType="num">
                                      <p:cBhvr additive="base">
                                        <p:cTn id="20" dur="500"/>
                                        <p:tgtEl>
                                          <p:spTgt spid="15"/>
                                        </p:tgtEl>
                                        <p:attrNameLst>
                                          <p:attrName>ppt_x</p:attrName>
                                        </p:attrNameLst>
                                      </p:cBhvr>
                                      <p:tavLst>
                                        <p:tav tm="0">
                                          <p:val>
                                            <p:strVal val="ppt_x"/>
                                          </p:val>
                                        </p:tav>
                                        <p:tav tm="100000">
                                          <p:val>
                                            <p:strVal val="ppt_x"/>
                                          </p:val>
                                        </p:tav>
                                      </p:tavLst>
                                    </p:anim>
                                    <p:anim calcmode="lin" valueType="num">
                                      <p:cBhvr additive="base">
                                        <p:cTn id="21" dur="500"/>
                                        <p:tgtEl>
                                          <p:spTgt spid="15"/>
                                        </p:tgtEl>
                                        <p:attrNameLst>
                                          <p:attrName>ppt_y</p:attrName>
                                        </p:attrNameLst>
                                      </p:cBhvr>
                                      <p:tavLst>
                                        <p:tav tm="0">
                                          <p:val>
                                            <p:strVal val="ppt_y"/>
                                          </p:val>
                                        </p:tav>
                                        <p:tav tm="100000">
                                          <p:val>
                                            <p:strVal val="0-ppt_h/2"/>
                                          </p:val>
                                        </p:tav>
                                      </p:tavLst>
                                    </p:anim>
                                    <p:set>
                                      <p:cBhvr>
                                        <p:cTn id="22"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7"/>
            <a:ext cx="4478526" cy="1172286"/>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b="1" i="1" dirty="0" smtClean="0">
                  <a:solidFill>
                    <a:srgbClr val="FFFFFF"/>
                  </a:solidFill>
                  <a:latin typeface="Roboto Condensed Regular"/>
                  <a:cs typeface="Roboto Condensed Regular"/>
                </a:rPr>
                <a:t>LOCATION</a:t>
              </a:r>
              <a:endParaRPr lang="en-US" b="1" dirty="0" smtClean="0">
                <a:solidFill>
                  <a:srgbClr val="FFFFFF"/>
                </a:solidFill>
                <a:latin typeface="Roboto Condensed Regular"/>
                <a:cs typeface="Roboto Condensed Regular"/>
              </a:endParaRPr>
            </a:p>
            <a:p>
              <a:pPr algn="ctr">
                <a:lnSpc>
                  <a:spcPct val="90000"/>
                </a:lnSpc>
              </a:pPr>
              <a:r>
                <a:rPr lang="en-US" dirty="0" smtClean="0">
                  <a:solidFill>
                    <a:srgbClr val="FFFFFF"/>
                  </a:solidFill>
                  <a:latin typeface="Roboto Condensed Regular"/>
                  <a:cs typeface="Roboto Condensed Regular"/>
                </a:rPr>
                <a:t>This </a:t>
              </a:r>
              <a:r>
                <a:rPr lang="en-US" dirty="0">
                  <a:solidFill>
                    <a:srgbClr val="FFFFFF"/>
                  </a:solidFill>
                  <a:latin typeface="Roboto Condensed Regular"/>
                  <a:cs typeface="Roboto Condensed Regular"/>
                </a:rPr>
                <a:t>feature are the locations mentioned in the tweet.</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FEATURE EXTRACTION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1697974"/>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4185167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1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500"/>
                                        <p:tgtEl>
                                          <p:spTgt spid="15"/>
                                        </p:tgtEl>
                                        <p:attrNameLst>
                                          <p:attrName>ppt_x</p:attrName>
                                        </p:attrNameLst>
                                      </p:cBhvr>
                                      <p:tavLst>
                                        <p:tav tm="0">
                                          <p:val>
                                            <p:strVal val="ppt_x"/>
                                          </p:val>
                                        </p:tav>
                                        <p:tav tm="100000">
                                          <p:val>
                                            <p:strVal val="ppt_x"/>
                                          </p:val>
                                        </p:tav>
                                      </p:tavLst>
                                    </p:anim>
                                    <p:anim calcmode="lin" valueType="num">
                                      <p:cBhvr additive="base">
                                        <p:cTn id="13" dur="500"/>
                                        <p:tgtEl>
                                          <p:spTgt spid="15"/>
                                        </p:tgtEl>
                                        <p:attrNameLst>
                                          <p:attrName>ppt_y</p:attrName>
                                        </p:attrNameLst>
                                      </p:cBhvr>
                                      <p:tavLst>
                                        <p:tav tm="0">
                                          <p:val>
                                            <p:strVal val="ppt_y"/>
                                          </p:val>
                                        </p:tav>
                                        <p:tav tm="100000">
                                          <p:val>
                                            <p:strVal val="0-ppt_h/2"/>
                                          </p:val>
                                        </p:tav>
                                      </p:tavLst>
                                    </p:anim>
                                    <p:set>
                                      <p:cBhvr>
                                        <p:cTn id="14" dur="1" fill="hold">
                                          <p:stCondLst>
                                            <p:cond delay="499"/>
                                          </p:stCondLst>
                                        </p:cTn>
                                        <p:tgtEl>
                                          <p:spTgt spid="15"/>
                                        </p:tgtEl>
                                        <p:attrNameLst>
                                          <p:attrName>style.visibility</p:attrName>
                                        </p:attrNameLst>
                                      </p:cBhvr>
                                      <p:to>
                                        <p:strVal val="hidden"/>
                                      </p:to>
                                    </p:set>
                                  </p:childTnLst>
                                </p:cTn>
                              </p:par>
                              <p:par>
                                <p:cTn id="15" presetID="10" presetClass="exit" presetSubtype="0" fill="hold" grpId="0" nodeType="withEffect">
                                  <p:stCondLst>
                                    <p:cond delay="0"/>
                                  </p:stCondLst>
                                  <p:childTnLst>
                                    <p:animEffect transition="out" filter="fade">
                                      <p:cBhvr>
                                        <p:cTn id="16" dur="300"/>
                                        <p:tgtEl>
                                          <p:spTgt spid="22"/>
                                        </p:tgtEl>
                                      </p:cBhvr>
                                    </p:animEffect>
                                    <p:set>
                                      <p:cBhvr>
                                        <p:cTn id="17" dur="1" fill="hold">
                                          <p:stCondLst>
                                            <p:cond delay="2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p:cNvGrpSpPr/>
          <p:nvPr/>
        </p:nvGrpSpPr>
        <p:grpSpPr>
          <a:xfrm>
            <a:off x="272711" y="4439905"/>
            <a:ext cx="4478526" cy="466695"/>
            <a:chOff x="4635160" y="1619016"/>
            <a:chExt cx="1526849" cy="2936161"/>
          </a:xfrm>
          <a:solidFill>
            <a:schemeClr val="tx1">
              <a:lumMod val="75000"/>
              <a:lumOff val="25000"/>
            </a:schemeClr>
          </a:solidFill>
        </p:grpSpPr>
        <p:sp>
          <p:nvSpPr>
            <p:cNvPr id="30" name="Rectangle 29"/>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OTHERS</a:t>
              </a:r>
              <a:endParaRPr lang="en-PH" dirty="0">
                <a:solidFill>
                  <a:srgbClr val="FFFFFF"/>
                </a:solidFill>
                <a:latin typeface="Roboto Condensed Regular"/>
                <a:cs typeface="Roboto Condensed Regular"/>
              </a:endParaRPr>
            </a:p>
          </p:txBody>
        </p:sp>
      </p:grpSp>
      <p:grpSp>
        <p:nvGrpSpPr>
          <p:cNvPr id="26" name="Group 25"/>
          <p:cNvGrpSpPr/>
          <p:nvPr/>
        </p:nvGrpSpPr>
        <p:grpSpPr>
          <a:xfrm>
            <a:off x="271288" y="3861169"/>
            <a:ext cx="4478526" cy="466695"/>
            <a:chOff x="4635160" y="1619016"/>
            <a:chExt cx="1526849" cy="2936161"/>
          </a:xfrm>
          <a:solidFill>
            <a:schemeClr val="tx1">
              <a:lumMod val="75000"/>
              <a:lumOff val="25000"/>
            </a:schemeClr>
          </a:solidFill>
        </p:grpSpPr>
        <p:sp>
          <p:nvSpPr>
            <p:cNvPr id="27" name="Rectangle 26"/>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8" name="TextBox 27"/>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DONATION</a:t>
              </a:r>
              <a:endParaRPr lang="en-PH" dirty="0">
                <a:solidFill>
                  <a:srgbClr val="FFFFFF"/>
                </a:solidFill>
                <a:latin typeface="Roboto Condensed Regular"/>
                <a:cs typeface="Roboto Condensed Regular"/>
              </a:endParaRPr>
            </a:p>
          </p:txBody>
        </p:sp>
      </p:grpSp>
      <p:grpSp>
        <p:nvGrpSpPr>
          <p:cNvPr id="17" name="Group 16"/>
          <p:cNvGrpSpPr/>
          <p:nvPr/>
        </p:nvGrpSpPr>
        <p:grpSpPr>
          <a:xfrm>
            <a:off x="269865" y="3300197"/>
            <a:ext cx="4478526" cy="466695"/>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CASUALTY AND DAMAGE</a:t>
              </a:r>
              <a:endParaRPr lang="en-PH" dirty="0">
                <a:solidFill>
                  <a:srgbClr val="FFFFFF"/>
                </a:solidFill>
                <a:latin typeface="Roboto Condensed Regular"/>
                <a:cs typeface="Roboto Condensed Regular"/>
              </a:endParaRPr>
            </a:p>
          </p:txBody>
        </p:sp>
      </p:grpSp>
      <p:grpSp>
        <p:nvGrpSpPr>
          <p:cNvPr id="23" name="Group 22"/>
          <p:cNvGrpSpPr/>
          <p:nvPr/>
        </p:nvGrpSpPr>
        <p:grpSpPr>
          <a:xfrm>
            <a:off x="268442" y="2730343"/>
            <a:ext cx="4478526" cy="466695"/>
            <a:chOff x="4635160" y="1619016"/>
            <a:chExt cx="1526849" cy="2936161"/>
          </a:xfrm>
          <a:solidFill>
            <a:schemeClr val="tx1">
              <a:lumMod val="75000"/>
              <a:lumOff val="25000"/>
            </a:schemeClr>
          </a:solidFill>
        </p:grpSpPr>
        <p:sp>
          <p:nvSpPr>
            <p:cNvPr id="24" name="Rectangle 23"/>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5" name="TextBox 24"/>
            <p:cNvSpPr txBox="1"/>
            <p:nvPr/>
          </p:nvSpPr>
          <p:spPr>
            <a:xfrm>
              <a:off x="4696836" y="1755945"/>
              <a:ext cx="1410611" cy="2639137"/>
            </a:xfrm>
            <a:prstGeom prst="rect">
              <a:avLst/>
            </a:prstGeom>
            <a:grpFill/>
          </p:spPr>
          <p:txBody>
            <a:bodyPr wrap="square" rtlCol="0" anchor="ctr">
              <a:noAutofit/>
            </a:bodyPr>
            <a:lstStyle/>
            <a:p>
              <a:pPr lvl="0" algn="ctr"/>
              <a:r>
                <a:rPr lang="en-US" b="1" i="1" dirty="0" smtClean="0">
                  <a:solidFill>
                    <a:srgbClr val="FFFFFF"/>
                  </a:solidFill>
                  <a:latin typeface="Roboto Condensed Regular"/>
                  <a:cs typeface="Roboto Condensed Regular"/>
                </a:rPr>
                <a:t>CAUTION AND ADVICE</a:t>
              </a:r>
              <a:endParaRPr lang="en-PH" dirty="0">
                <a:solidFill>
                  <a:srgbClr val="FFFFFF"/>
                </a:solidFill>
                <a:latin typeface="Roboto Condensed Regular"/>
                <a:cs typeface="Roboto Condensed Regular"/>
              </a:endParaRP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grpSp>
        <p:nvGrpSpPr>
          <p:cNvPr id="15" name="Group 14"/>
          <p:cNvGrpSpPr/>
          <p:nvPr/>
        </p:nvGrpSpPr>
        <p:grpSpPr>
          <a:xfrm>
            <a:off x="267019" y="908126"/>
            <a:ext cx="4478526" cy="1720799"/>
            <a:chOff x="4635160" y="1619016"/>
            <a:chExt cx="1526849" cy="2936161"/>
          </a:xfrm>
          <a:solidFill>
            <a:schemeClr val="tx1">
              <a:lumMod val="75000"/>
              <a:lumOff val="25000"/>
            </a:schemeClr>
          </a:solidFill>
        </p:grpSpPr>
        <p:sp>
          <p:nvSpPr>
            <p:cNvPr id="16" name="Rectangle 15"/>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8" name="TextBox 17"/>
            <p:cNvSpPr txBox="1"/>
            <p:nvPr/>
          </p:nvSpPr>
          <p:spPr>
            <a:xfrm>
              <a:off x="4696836" y="1774016"/>
              <a:ext cx="1410611" cy="2639138"/>
            </a:xfrm>
            <a:prstGeom prst="rect">
              <a:avLst/>
            </a:prstGeom>
            <a:grpFill/>
          </p:spPr>
          <p:txBody>
            <a:bodyPr wrap="square" rtlCol="0" anchor="ctr">
              <a:noAutofit/>
            </a:bodyPr>
            <a:lstStyle/>
            <a:p>
              <a:pPr algn="ctr">
                <a:lnSpc>
                  <a:spcPct val="90000"/>
                </a:lnSpc>
              </a:pPr>
              <a:r>
                <a:rPr lang="en-US" dirty="0">
                  <a:solidFill>
                    <a:srgbClr val="FFFFFF"/>
                  </a:solidFill>
                  <a:latin typeface="Roboto Condensed Regular"/>
                  <a:cs typeface="Roboto Condensed Regular"/>
                </a:rPr>
                <a:t>With the extracted features and </a:t>
              </a:r>
              <a:r>
                <a:rPr lang="en-US" dirty="0" smtClean="0">
                  <a:solidFill>
                    <a:srgbClr val="FFFFFF"/>
                  </a:solidFill>
                  <a:latin typeface="Roboto Condensed Regular"/>
                  <a:cs typeface="Roboto Condensed Regular"/>
                </a:rPr>
                <a:t>Weka</a:t>
              </a:r>
              <a:r>
                <a:rPr lang="en-US" dirty="0">
                  <a:solidFill>
                    <a:srgbClr val="FFFFFF"/>
                  </a:solidFill>
                  <a:latin typeface="Roboto Condensed Regular"/>
                  <a:cs typeface="Roboto Condensed Regular"/>
                </a:rPr>
                <a:t> </a:t>
              </a:r>
              <a:r>
                <a:rPr lang="en-US" dirty="0" smtClean="0">
                  <a:solidFill>
                    <a:srgbClr val="FFFFFF"/>
                  </a:solidFill>
                  <a:latin typeface="Roboto Condensed Regular"/>
                  <a:cs typeface="Roboto Condensed Regular"/>
                </a:rPr>
                <a:t>as </a:t>
              </a:r>
              <a:r>
                <a:rPr lang="en-US" dirty="0">
                  <a:solidFill>
                    <a:srgbClr val="FFFFFF"/>
                  </a:solidFill>
                  <a:latin typeface="Roboto Condensed Regular"/>
                  <a:cs typeface="Roboto Condensed Regular"/>
                </a:rPr>
                <a:t>the tool, the category classifier module will classify the tweets into one of the following categories:</a:t>
              </a:r>
              <a:r>
                <a:rPr lang="en-PH" dirty="0">
                  <a:solidFill>
                    <a:srgbClr val="FFFFFF"/>
                  </a:solidFill>
                  <a:latin typeface="Roboto Condensed Regular"/>
                  <a:cs typeface="Roboto Condensed Regular"/>
                </a:rPr>
                <a:t> </a:t>
              </a:r>
              <a:endParaRPr lang="en-PH" b="1" dirty="0">
                <a:solidFill>
                  <a:srgbClr val="FFFFFF"/>
                </a:solidFill>
                <a:latin typeface="Roboto Condensed Regular"/>
                <a:cs typeface="Roboto Condensed Regular"/>
              </a:endParaRPr>
            </a:p>
          </p:txBody>
        </p:sp>
      </p:grpSp>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CATEGORY CLASSIFIER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2417416"/>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38785076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50000" fill="hold" nodeType="withEffect">
                                  <p:stCondLst>
                                    <p:cond delay="4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300"/>
                                        <p:tgtEl>
                                          <p:spTgt spid="22"/>
                                        </p:tgtEl>
                                      </p:cBhvr>
                                    </p:animEffect>
                                  </p:childTnLst>
                                </p:cTn>
                              </p:par>
                              <p:par>
                                <p:cTn id="12" presetID="2" presetClass="entr" presetSubtype="1" decel="50000" fill="hold" nodeType="withEffect">
                                  <p:stCondLst>
                                    <p:cond delay="3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500" fill="hold"/>
                                        <p:tgtEl>
                                          <p:spTgt spid="23"/>
                                        </p:tgtEl>
                                        <p:attrNameLst>
                                          <p:attrName>ppt_x</p:attrName>
                                        </p:attrNameLst>
                                      </p:cBhvr>
                                      <p:tavLst>
                                        <p:tav tm="0">
                                          <p:val>
                                            <p:strVal val="#ppt_x"/>
                                          </p:val>
                                        </p:tav>
                                        <p:tav tm="100000">
                                          <p:val>
                                            <p:strVal val="#ppt_x"/>
                                          </p:val>
                                        </p:tav>
                                      </p:tavLst>
                                    </p:anim>
                                    <p:anim calcmode="lin" valueType="num">
                                      <p:cBhvr additive="base">
                                        <p:cTn id="15" dur="500" fill="hold"/>
                                        <p:tgtEl>
                                          <p:spTgt spid="23"/>
                                        </p:tgtEl>
                                        <p:attrNameLst>
                                          <p:attrName>ppt_y</p:attrName>
                                        </p:attrNameLst>
                                      </p:cBhvr>
                                      <p:tavLst>
                                        <p:tav tm="0">
                                          <p:val>
                                            <p:strVal val="0-#ppt_h/2"/>
                                          </p:val>
                                        </p:tav>
                                        <p:tav tm="100000">
                                          <p:val>
                                            <p:strVal val="#ppt_y"/>
                                          </p:val>
                                        </p:tav>
                                      </p:tavLst>
                                    </p:anim>
                                  </p:childTnLst>
                                </p:cTn>
                              </p:par>
                              <p:par>
                                <p:cTn id="16" presetID="2" presetClass="entr" presetSubtype="1" decel="50000" fill="hold" nodeType="withEffect">
                                  <p:stCondLst>
                                    <p:cond delay="20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500" fill="hold"/>
                                        <p:tgtEl>
                                          <p:spTgt spid="17"/>
                                        </p:tgtEl>
                                        <p:attrNameLst>
                                          <p:attrName>ppt_x</p:attrName>
                                        </p:attrNameLst>
                                      </p:cBhvr>
                                      <p:tavLst>
                                        <p:tav tm="0">
                                          <p:val>
                                            <p:strVal val="#ppt_x"/>
                                          </p:val>
                                        </p:tav>
                                        <p:tav tm="100000">
                                          <p:val>
                                            <p:strVal val="#ppt_x"/>
                                          </p:val>
                                        </p:tav>
                                      </p:tavLst>
                                    </p:anim>
                                    <p:anim calcmode="lin" valueType="num">
                                      <p:cBhvr additive="base">
                                        <p:cTn id="19" dur="500" fill="hold"/>
                                        <p:tgtEl>
                                          <p:spTgt spid="17"/>
                                        </p:tgtEl>
                                        <p:attrNameLst>
                                          <p:attrName>ppt_y</p:attrName>
                                        </p:attrNameLst>
                                      </p:cBhvr>
                                      <p:tavLst>
                                        <p:tav tm="0">
                                          <p:val>
                                            <p:strVal val="0-#ppt_h/2"/>
                                          </p:val>
                                        </p:tav>
                                        <p:tav tm="100000">
                                          <p:val>
                                            <p:strVal val="#ppt_y"/>
                                          </p:val>
                                        </p:tav>
                                      </p:tavLst>
                                    </p:anim>
                                  </p:childTnLst>
                                </p:cTn>
                              </p:par>
                              <p:par>
                                <p:cTn id="20" presetID="2" presetClass="entr" presetSubtype="1" decel="50000" fill="hold" nodeType="withEffect">
                                  <p:stCondLst>
                                    <p:cond delay="100"/>
                                  </p:stCondLst>
                                  <p:childTnLst>
                                    <p:set>
                                      <p:cBhvr>
                                        <p:cTn id="21" dur="1" fill="hold">
                                          <p:stCondLst>
                                            <p:cond delay="0"/>
                                          </p:stCondLst>
                                        </p:cTn>
                                        <p:tgtEl>
                                          <p:spTgt spid="26"/>
                                        </p:tgtEl>
                                        <p:attrNameLst>
                                          <p:attrName>style.visibility</p:attrName>
                                        </p:attrNameLst>
                                      </p:cBhvr>
                                      <p:to>
                                        <p:strVal val="visible"/>
                                      </p:to>
                                    </p:set>
                                    <p:anim calcmode="lin" valueType="num">
                                      <p:cBhvr additive="base">
                                        <p:cTn id="22" dur="500" fill="hold"/>
                                        <p:tgtEl>
                                          <p:spTgt spid="26"/>
                                        </p:tgtEl>
                                        <p:attrNameLst>
                                          <p:attrName>ppt_x</p:attrName>
                                        </p:attrNameLst>
                                      </p:cBhvr>
                                      <p:tavLst>
                                        <p:tav tm="0">
                                          <p:val>
                                            <p:strVal val="#ppt_x"/>
                                          </p:val>
                                        </p:tav>
                                        <p:tav tm="100000">
                                          <p:val>
                                            <p:strVal val="#ppt_x"/>
                                          </p:val>
                                        </p:tav>
                                      </p:tavLst>
                                    </p:anim>
                                    <p:anim calcmode="lin" valueType="num">
                                      <p:cBhvr additive="base">
                                        <p:cTn id="23" dur="500" fill="hold"/>
                                        <p:tgtEl>
                                          <p:spTgt spid="26"/>
                                        </p:tgtEl>
                                        <p:attrNameLst>
                                          <p:attrName>ppt_y</p:attrName>
                                        </p:attrNameLst>
                                      </p:cBhvr>
                                      <p:tavLst>
                                        <p:tav tm="0">
                                          <p:val>
                                            <p:strVal val="0-#ppt_h/2"/>
                                          </p:val>
                                        </p:tav>
                                        <p:tav tm="100000">
                                          <p:val>
                                            <p:strVal val="#ppt_y"/>
                                          </p:val>
                                        </p:tav>
                                      </p:tavLst>
                                    </p:anim>
                                  </p:childTnLst>
                                </p:cTn>
                              </p:par>
                              <p:par>
                                <p:cTn id="24" presetID="2" presetClass="entr" presetSubtype="1" decel="50000"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500" fill="hold"/>
                                        <p:tgtEl>
                                          <p:spTgt spid="29"/>
                                        </p:tgtEl>
                                        <p:attrNameLst>
                                          <p:attrName>ppt_x</p:attrName>
                                        </p:attrNameLst>
                                      </p:cBhvr>
                                      <p:tavLst>
                                        <p:tav tm="0">
                                          <p:val>
                                            <p:strVal val="#ppt_x"/>
                                          </p:val>
                                        </p:tav>
                                        <p:tav tm="100000">
                                          <p:val>
                                            <p:strVal val="#ppt_x"/>
                                          </p:val>
                                        </p:tav>
                                      </p:tavLst>
                                    </p:anim>
                                    <p:anim calcmode="lin" valueType="num">
                                      <p:cBhvr additive="base">
                                        <p:cTn id="27"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xit" presetSubtype="1" accel="50000" fill="hold" nodeType="clickEffect">
                                  <p:stCondLst>
                                    <p:cond delay="0"/>
                                  </p:stCondLst>
                                  <p:childTnLst>
                                    <p:anim calcmode="lin" valueType="num">
                                      <p:cBhvr additive="base">
                                        <p:cTn id="31" dur="500"/>
                                        <p:tgtEl>
                                          <p:spTgt spid="15"/>
                                        </p:tgtEl>
                                        <p:attrNameLst>
                                          <p:attrName>ppt_x</p:attrName>
                                        </p:attrNameLst>
                                      </p:cBhvr>
                                      <p:tavLst>
                                        <p:tav tm="0">
                                          <p:val>
                                            <p:strVal val="ppt_x"/>
                                          </p:val>
                                        </p:tav>
                                        <p:tav tm="100000">
                                          <p:val>
                                            <p:strVal val="ppt_x"/>
                                          </p:val>
                                        </p:tav>
                                      </p:tavLst>
                                    </p:anim>
                                    <p:anim calcmode="lin" valueType="num">
                                      <p:cBhvr additive="base">
                                        <p:cTn id="32" dur="500"/>
                                        <p:tgtEl>
                                          <p:spTgt spid="15"/>
                                        </p:tgtEl>
                                        <p:attrNameLst>
                                          <p:attrName>ppt_y</p:attrName>
                                        </p:attrNameLst>
                                      </p:cBhvr>
                                      <p:tavLst>
                                        <p:tav tm="0">
                                          <p:val>
                                            <p:strVal val="ppt_y"/>
                                          </p:val>
                                        </p:tav>
                                        <p:tav tm="100000">
                                          <p:val>
                                            <p:strVal val="0-ppt_h/2"/>
                                          </p:val>
                                        </p:tav>
                                      </p:tavLst>
                                    </p:anim>
                                    <p:set>
                                      <p:cBhvr>
                                        <p:cTn id="33" dur="1" fill="hold">
                                          <p:stCondLst>
                                            <p:cond delay="499"/>
                                          </p:stCondLst>
                                        </p:cTn>
                                        <p:tgtEl>
                                          <p:spTgt spid="15"/>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400"/>
                                        <p:tgtEl>
                                          <p:spTgt spid="22"/>
                                        </p:tgtEl>
                                      </p:cBhvr>
                                    </p:animEffect>
                                    <p:set>
                                      <p:cBhvr>
                                        <p:cTn id="36" dur="1" fill="hold">
                                          <p:stCondLst>
                                            <p:cond delay="399"/>
                                          </p:stCondLst>
                                        </p:cTn>
                                        <p:tgtEl>
                                          <p:spTgt spid="22"/>
                                        </p:tgtEl>
                                        <p:attrNameLst>
                                          <p:attrName>style.visibility</p:attrName>
                                        </p:attrNameLst>
                                      </p:cBhvr>
                                      <p:to>
                                        <p:strVal val="hidden"/>
                                      </p:to>
                                    </p:set>
                                  </p:childTnLst>
                                </p:cTn>
                              </p:par>
                              <p:par>
                                <p:cTn id="37" presetID="2" presetClass="exit" presetSubtype="1" accel="50000" fill="hold" nodeType="withEffect">
                                  <p:stCondLst>
                                    <p:cond delay="100"/>
                                  </p:stCondLst>
                                  <p:childTnLst>
                                    <p:anim calcmode="lin" valueType="num">
                                      <p:cBhvr additive="base">
                                        <p:cTn id="38" dur="500"/>
                                        <p:tgtEl>
                                          <p:spTgt spid="23"/>
                                        </p:tgtEl>
                                        <p:attrNameLst>
                                          <p:attrName>ppt_x</p:attrName>
                                        </p:attrNameLst>
                                      </p:cBhvr>
                                      <p:tavLst>
                                        <p:tav tm="0">
                                          <p:val>
                                            <p:strVal val="ppt_x"/>
                                          </p:val>
                                        </p:tav>
                                        <p:tav tm="100000">
                                          <p:val>
                                            <p:strVal val="ppt_x"/>
                                          </p:val>
                                        </p:tav>
                                      </p:tavLst>
                                    </p:anim>
                                    <p:anim calcmode="lin" valueType="num">
                                      <p:cBhvr additive="base">
                                        <p:cTn id="39" dur="500"/>
                                        <p:tgtEl>
                                          <p:spTgt spid="23"/>
                                        </p:tgtEl>
                                        <p:attrNameLst>
                                          <p:attrName>ppt_y</p:attrName>
                                        </p:attrNameLst>
                                      </p:cBhvr>
                                      <p:tavLst>
                                        <p:tav tm="0">
                                          <p:val>
                                            <p:strVal val="ppt_y"/>
                                          </p:val>
                                        </p:tav>
                                        <p:tav tm="100000">
                                          <p:val>
                                            <p:strVal val="0-ppt_h/2"/>
                                          </p:val>
                                        </p:tav>
                                      </p:tavLst>
                                    </p:anim>
                                    <p:set>
                                      <p:cBhvr>
                                        <p:cTn id="40" dur="1" fill="hold">
                                          <p:stCondLst>
                                            <p:cond delay="499"/>
                                          </p:stCondLst>
                                        </p:cTn>
                                        <p:tgtEl>
                                          <p:spTgt spid="23"/>
                                        </p:tgtEl>
                                        <p:attrNameLst>
                                          <p:attrName>style.visibility</p:attrName>
                                        </p:attrNameLst>
                                      </p:cBhvr>
                                      <p:to>
                                        <p:strVal val="hidden"/>
                                      </p:to>
                                    </p:set>
                                  </p:childTnLst>
                                </p:cTn>
                              </p:par>
                              <p:par>
                                <p:cTn id="41" presetID="2" presetClass="exit" presetSubtype="1" accel="50000" fill="hold" nodeType="withEffect">
                                  <p:stCondLst>
                                    <p:cond delay="200"/>
                                  </p:stCondLst>
                                  <p:childTnLst>
                                    <p:anim calcmode="lin" valueType="num">
                                      <p:cBhvr additive="base">
                                        <p:cTn id="42" dur="500"/>
                                        <p:tgtEl>
                                          <p:spTgt spid="17"/>
                                        </p:tgtEl>
                                        <p:attrNameLst>
                                          <p:attrName>ppt_x</p:attrName>
                                        </p:attrNameLst>
                                      </p:cBhvr>
                                      <p:tavLst>
                                        <p:tav tm="0">
                                          <p:val>
                                            <p:strVal val="ppt_x"/>
                                          </p:val>
                                        </p:tav>
                                        <p:tav tm="100000">
                                          <p:val>
                                            <p:strVal val="ppt_x"/>
                                          </p:val>
                                        </p:tav>
                                      </p:tavLst>
                                    </p:anim>
                                    <p:anim calcmode="lin" valueType="num">
                                      <p:cBhvr additive="base">
                                        <p:cTn id="43" dur="500"/>
                                        <p:tgtEl>
                                          <p:spTgt spid="17"/>
                                        </p:tgtEl>
                                        <p:attrNameLst>
                                          <p:attrName>ppt_y</p:attrName>
                                        </p:attrNameLst>
                                      </p:cBhvr>
                                      <p:tavLst>
                                        <p:tav tm="0">
                                          <p:val>
                                            <p:strVal val="ppt_y"/>
                                          </p:val>
                                        </p:tav>
                                        <p:tav tm="100000">
                                          <p:val>
                                            <p:strVal val="0-ppt_h/2"/>
                                          </p:val>
                                        </p:tav>
                                      </p:tavLst>
                                    </p:anim>
                                    <p:set>
                                      <p:cBhvr>
                                        <p:cTn id="44" dur="1" fill="hold">
                                          <p:stCondLst>
                                            <p:cond delay="499"/>
                                          </p:stCondLst>
                                        </p:cTn>
                                        <p:tgtEl>
                                          <p:spTgt spid="17"/>
                                        </p:tgtEl>
                                        <p:attrNameLst>
                                          <p:attrName>style.visibility</p:attrName>
                                        </p:attrNameLst>
                                      </p:cBhvr>
                                      <p:to>
                                        <p:strVal val="hidden"/>
                                      </p:to>
                                    </p:set>
                                  </p:childTnLst>
                                </p:cTn>
                              </p:par>
                              <p:par>
                                <p:cTn id="45" presetID="2" presetClass="exit" presetSubtype="1" accel="50000" fill="hold" nodeType="withEffect">
                                  <p:stCondLst>
                                    <p:cond delay="300"/>
                                  </p:stCondLst>
                                  <p:childTnLst>
                                    <p:anim calcmode="lin" valueType="num">
                                      <p:cBhvr additive="base">
                                        <p:cTn id="46" dur="500"/>
                                        <p:tgtEl>
                                          <p:spTgt spid="26"/>
                                        </p:tgtEl>
                                        <p:attrNameLst>
                                          <p:attrName>ppt_x</p:attrName>
                                        </p:attrNameLst>
                                      </p:cBhvr>
                                      <p:tavLst>
                                        <p:tav tm="0">
                                          <p:val>
                                            <p:strVal val="ppt_x"/>
                                          </p:val>
                                        </p:tav>
                                        <p:tav tm="100000">
                                          <p:val>
                                            <p:strVal val="ppt_x"/>
                                          </p:val>
                                        </p:tav>
                                      </p:tavLst>
                                    </p:anim>
                                    <p:anim calcmode="lin" valueType="num">
                                      <p:cBhvr additive="base">
                                        <p:cTn id="47" dur="500"/>
                                        <p:tgtEl>
                                          <p:spTgt spid="26"/>
                                        </p:tgtEl>
                                        <p:attrNameLst>
                                          <p:attrName>ppt_y</p:attrName>
                                        </p:attrNameLst>
                                      </p:cBhvr>
                                      <p:tavLst>
                                        <p:tav tm="0">
                                          <p:val>
                                            <p:strVal val="ppt_y"/>
                                          </p:val>
                                        </p:tav>
                                        <p:tav tm="100000">
                                          <p:val>
                                            <p:strVal val="0-ppt_h/2"/>
                                          </p:val>
                                        </p:tav>
                                      </p:tavLst>
                                    </p:anim>
                                    <p:set>
                                      <p:cBhvr>
                                        <p:cTn id="48" dur="1" fill="hold">
                                          <p:stCondLst>
                                            <p:cond delay="499"/>
                                          </p:stCondLst>
                                        </p:cTn>
                                        <p:tgtEl>
                                          <p:spTgt spid="26"/>
                                        </p:tgtEl>
                                        <p:attrNameLst>
                                          <p:attrName>style.visibility</p:attrName>
                                        </p:attrNameLst>
                                      </p:cBhvr>
                                      <p:to>
                                        <p:strVal val="hidden"/>
                                      </p:to>
                                    </p:set>
                                  </p:childTnLst>
                                </p:cTn>
                              </p:par>
                              <p:par>
                                <p:cTn id="49" presetID="2" presetClass="exit" presetSubtype="1" accel="50000" fill="hold" nodeType="withEffect">
                                  <p:stCondLst>
                                    <p:cond delay="400"/>
                                  </p:stCondLst>
                                  <p:childTnLst>
                                    <p:anim calcmode="lin" valueType="num">
                                      <p:cBhvr additive="base">
                                        <p:cTn id="50" dur="500"/>
                                        <p:tgtEl>
                                          <p:spTgt spid="29"/>
                                        </p:tgtEl>
                                        <p:attrNameLst>
                                          <p:attrName>ppt_x</p:attrName>
                                        </p:attrNameLst>
                                      </p:cBhvr>
                                      <p:tavLst>
                                        <p:tav tm="0">
                                          <p:val>
                                            <p:strVal val="ppt_x"/>
                                          </p:val>
                                        </p:tav>
                                        <p:tav tm="100000">
                                          <p:val>
                                            <p:strVal val="ppt_x"/>
                                          </p:val>
                                        </p:tav>
                                      </p:tavLst>
                                    </p:anim>
                                    <p:anim calcmode="lin" valueType="num">
                                      <p:cBhvr additive="base">
                                        <p:cTn id="51" dur="500"/>
                                        <p:tgtEl>
                                          <p:spTgt spid="29"/>
                                        </p:tgtEl>
                                        <p:attrNameLst>
                                          <p:attrName>ppt_y</p:attrName>
                                        </p:attrNameLst>
                                      </p:cBhvr>
                                      <p:tavLst>
                                        <p:tav tm="0">
                                          <p:val>
                                            <p:strVal val="ppt_y"/>
                                          </p:val>
                                        </p:tav>
                                        <p:tav tm="100000">
                                          <p:val>
                                            <p:strVal val="0-ppt_h/2"/>
                                          </p:val>
                                        </p:tav>
                                      </p:tavLst>
                                    </p:anim>
                                    <p:set>
                                      <p:cBhvr>
                                        <p:cTn id="52"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9" name="Group 28"/>
          <p:cNvGrpSpPr/>
          <p:nvPr/>
        </p:nvGrpSpPr>
        <p:grpSpPr>
          <a:xfrm>
            <a:off x="272711" y="3160897"/>
            <a:ext cx="4478526" cy="809116"/>
            <a:chOff x="4635160" y="1619016"/>
            <a:chExt cx="1526849" cy="2936161"/>
          </a:xfrm>
          <a:solidFill>
            <a:schemeClr val="tx1">
              <a:lumMod val="75000"/>
              <a:lumOff val="25000"/>
            </a:schemeClr>
          </a:solidFill>
        </p:grpSpPr>
        <p:sp>
          <p:nvSpPr>
            <p:cNvPr id="30" name="Rectangle 29"/>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31" name="TextBox 30"/>
            <p:cNvSpPr txBox="1"/>
            <p:nvPr/>
          </p:nvSpPr>
          <p:spPr>
            <a:xfrm>
              <a:off x="4696836" y="1755945"/>
              <a:ext cx="1410611" cy="2639137"/>
            </a:xfrm>
            <a:prstGeom prst="rect">
              <a:avLst/>
            </a:prstGeom>
            <a:grpFill/>
          </p:spPr>
          <p:txBody>
            <a:bodyPr wrap="square" rtlCol="0" anchor="ctr">
              <a:noAutofit/>
            </a:bodyPr>
            <a:lstStyle/>
            <a:p>
              <a:r>
                <a:rPr lang="en-PH" sz="1200" dirty="0">
                  <a:solidFill>
                    <a:srgbClr val="FFFFFF"/>
                  </a:solidFill>
                  <a:latin typeface="Courier"/>
                  <a:cs typeface="Courier"/>
                </a:rPr>
                <a:t>&lt;POS: NNS</a:t>
              </a:r>
              <a:r>
                <a:rPr lang="en-PH" sz="1200" dirty="0" smtClean="0">
                  <a:solidFill>
                    <a:srgbClr val="FFFFFF"/>
                  </a:solidFill>
                  <a:latin typeface="Courier"/>
                  <a:cs typeface="Courier"/>
                </a:rPr>
                <a:t>&gt;</a:t>
              </a:r>
            </a:p>
            <a:p>
              <a:r>
                <a:rPr lang="en-PH" sz="1200" dirty="0" smtClean="0">
                  <a:solidFill>
                    <a:srgbClr val="FFFFFF"/>
                  </a:solidFill>
                  <a:latin typeface="Courier"/>
                  <a:cs typeface="Courier"/>
                </a:rPr>
                <a:t>&lt;</a:t>
              </a:r>
              <a:r>
                <a:rPr lang="en-PH" sz="1200" dirty="0">
                  <a:solidFill>
                    <a:srgbClr val="FFFFFF"/>
                  </a:solidFill>
                  <a:latin typeface="Courier"/>
                  <a:cs typeface="Courier"/>
                </a:rPr>
                <a:t>location</a:t>
              </a:r>
              <a:r>
                <a:rPr lang="en-PH" sz="1200" dirty="0" smtClean="0">
                  <a:solidFill>
                    <a:srgbClr val="FFFFFF"/>
                  </a:solidFill>
                  <a:latin typeface="Courier"/>
                  <a:cs typeface="Courier"/>
                </a:rPr>
                <a:t>&gt;</a:t>
              </a:r>
            </a:p>
            <a:p>
              <a:r>
                <a:rPr lang="en-PH" sz="1200" dirty="0" smtClean="0">
                  <a:solidFill>
                    <a:srgbClr val="FFFFFF"/>
                  </a:solidFill>
                  <a:latin typeface="Courier"/>
                  <a:cs typeface="Courier"/>
                </a:rPr>
                <a:t>&lt;</a:t>
              </a:r>
              <a:r>
                <a:rPr lang="en-PH" sz="1200" dirty="0">
                  <a:solidFill>
                    <a:srgbClr val="FFFFFF"/>
                  </a:solidFill>
                  <a:latin typeface="Courier"/>
                  <a:cs typeface="Courier"/>
                </a:rPr>
                <a:t>POS: PSNS&gt;AS Location</a:t>
              </a:r>
            </a:p>
          </p:txBody>
        </p:sp>
      </p:grpSp>
      <p:grpSp>
        <p:nvGrpSpPr>
          <p:cNvPr id="26" name="Group 25"/>
          <p:cNvGrpSpPr/>
          <p:nvPr/>
        </p:nvGrpSpPr>
        <p:grpSpPr>
          <a:xfrm>
            <a:off x="271288" y="2191353"/>
            <a:ext cx="4478526" cy="855002"/>
            <a:chOff x="4635160" y="1619016"/>
            <a:chExt cx="1526849" cy="2936161"/>
          </a:xfrm>
          <a:solidFill>
            <a:schemeClr val="tx1">
              <a:lumMod val="75000"/>
              <a:lumOff val="25000"/>
            </a:schemeClr>
          </a:solidFill>
        </p:grpSpPr>
        <p:sp>
          <p:nvSpPr>
            <p:cNvPr id="27" name="Rectangle 26"/>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8" name="TextBox 27"/>
            <p:cNvSpPr txBox="1"/>
            <p:nvPr/>
          </p:nvSpPr>
          <p:spPr>
            <a:xfrm>
              <a:off x="4696836" y="1755945"/>
              <a:ext cx="1410611" cy="2639137"/>
            </a:xfrm>
            <a:prstGeom prst="rect">
              <a:avLst/>
            </a:prstGeom>
            <a:grpFill/>
          </p:spPr>
          <p:txBody>
            <a:bodyPr wrap="square" rtlCol="0" anchor="ctr">
              <a:noAutofit/>
            </a:bodyPr>
            <a:lstStyle/>
            <a:p>
              <a:r>
                <a:rPr lang="en-US" sz="1200" dirty="0">
                  <a:solidFill>
                    <a:srgbClr val="FFFFFF"/>
                  </a:solidFill>
                  <a:latin typeface="Courier"/>
                  <a:cs typeface="Courier"/>
                </a:rPr>
                <a:t>&lt;string: </a:t>
              </a:r>
              <a:r>
                <a:rPr lang="en-US" sz="1200" dirty="0" err="1">
                  <a:solidFill>
                    <a:srgbClr val="FFFFFF"/>
                  </a:solidFill>
                  <a:latin typeface="Courier"/>
                  <a:cs typeface="Courier"/>
                </a:rPr>
                <a:t>naman</a:t>
              </a:r>
              <a:r>
                <a:rPr lang="en-US" sz="1200" dirty="0" smtClean="0">
                  <a:solidFill>
                    <a:srgbClr val="FFFFFF"/>
                  </a:solidFill>
                  <a:latin typeface="Courier"/>
                  <a:cs typeface="Courier"/>
                </a:rPr>
                <a:t>&gt;</a:t>
              </a:r>
            </a:p>
            <a:p>
              <a:r>
                <a:rPr lang="en-US" sz="1200" dirty="0" smtClean="0">
                  <a:solidFill>
                    <a:srgbClr val="FFFFFF"/>
                  </a:solidFill>
                  <a:latin typeface="Courier"/>
                  <a:cs typeface="Courier"/>
                </a:rPr>
                <a:t>&lt;</a:t>
              </a:r>
              <a:r>
                <a:rPr lang="en-US" sz="1200" dirty="0">
                  <a:solidFill>
                    <a:srgbClr val="FFFFFF"/>
                  </a:solidFill>
                  <a:latin typeface="Courier"/>
                  <a:cs typeface="Courier"/>
                </a:rPr>
                <a:t>disaster</a:t>
              </a:r>
              <a:r>
                <a:rPr lang="en-US" sz="1200" dirty="0" smtClean="0">
                  <a:solidFill>
                    <a:srgbClr val="FFFFFF"/>
                  </a:solidFill>
                  <a:latin typeface="Courier"/>
                  <a:cs typeface="Courier"/>
                </a:rPr>
                <a:t>&gt;</a:t>
              </a:r>
            </a:p>
            <a:p>
              <a:r>
                <a:rPr lang="en-US" sz="1200" dirty="0" smtClean="0">
                  <a:solidFill>
                    <a:srgbClr val="FFFFFF"/>
                  </a:solidFill>
                  <a:latin typeface="Courier"/>
                  <a:cs typeface="Courier"/>
                </a:rPr>
                <a:t>&lt;</a:t>
              </a:r>
              <a:r>
                <a:rPr lang="en-US" sz="1200" dirty="0" err="1">
                  <a:solidFill>
                    <a:srgbClr val="FFFFFF"/>
                  </a:solidFill>
                  <a:latin typeface="Courier"/>
                  <a:cs typeface="Courier"/>
                </a:rPr>
                <a:t>string:sa</a:t>
              </a:r>
              <a:r>
                <a:rPr lang="en-US" sz="1200" dirty="0">
                  <a:solidFill>
                    <a:srgbClr val="FFFFFF"/>
                  </a:solidFill>
                  <a:latin typeface="Courier"/>
                  <a:cs typeface="Courier"/>
                </a:rPr>
                <a:t>&gt; AS </a:t>
              </a:r>
              <a:r>
                <a:rPr lang="en-US" sz="1200" dirty="0" smtClean="0">
                  <a:solidFill>
                    <a:srgbClr val="FFFFFF"/>
                  </a:solidFill>
                  <a:latin typeface="Courier"/>
                  <a:cs typeface="Courier"/>
                </a:rPr>
                <a:t>Disaster</a:t>
              </a:r>
              <a:endParaRPr lang="en-PH" sz="1200" dirty="0">
                <a:solidFill>
                  <a:srgbClr val="FFFFFF"/>
                </a:solidFill>
                <a:latin typeface="Courier"/>
                <a:cs typeface="Courier"/>
              </a:endParaRPr>
            </a:p>
          </p:txBody>
        </p:sp>
      </p:grpSp>
      <p:grpSp>
        <p:nvGrpSpPr>
          <p:cNvPr id="17" name="Group 16"/>
          <p:cNvGrpSpPr/>
          <p:nvPr/>
        </p:nvGrpSpPr>
        <p:grpSpPr>
          <a:xfrm>
            <a:off x="269865" y="902057"/>
            <a:ext cx="4478526" cy="1185096"/>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dirty="0">
                  <a:solidFill>
                    <a:srgbClr val="FFFFFF"/>
                  </a:solidFill>
                  <a:latin typeface="Roboto Condensed Regular"/>
                  <a:cs typeface="Roboto Condensed Regular"/>
                </a:rPr>
                <a:t>The rule inductor module applies the set of rules by looking for patterns in the text.</a:t>
              </a:r>
              <a:r>
                <a:rPr lang="en-PH" dirty="0">
                  <a:solidFill>
                    <a:srgbClr val="FFFFFF"/>
                  </a:solidFill>
                  <a:latin typeface="Roboto Condensed Regular"/>
                  <a:cs typeface="Roboto Condensed Regular"/>
                </a:rPr>
                <a:t> </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RULE INDUCTOR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3127976"/>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3044519132"/>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2" presetClass="entr" presetSubtype="1" decel="50000" fill="hold" nodeType="withEffect">
                                  <p:stCondLst>
                                    <p:cond delay="20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fill="hold"/>
                                        <p:tgtEl>
                                          <p:spTgt spid="17"/>
                                        </p:tgtEl>
                                        <p:attrNameLst>
                                          <p:attrName>ppt_x</p:attrName>
                                        </p:attrNameLst>
                                      </p:cBhvr>
                                      <p:tavLst>
                                        <p:tav tm="0">
                                          <p:val>
                                            <p:strVal val="#ppt_x"/>
                                          </p:val>
                                        </p:tav>
                                        <p:tav tm="100000">
                                          <p:val>
                                            <p:strVal val="#ppt_x"/>
                                          </p:val>
                                        </p:tav>
                                      </p:tavLst>
                                    </p:anim>
                                    <p:anim calcmode="lin" valueType="num">
                                      <p:cBhvr additive="base">
                                        <p:cTn id="11" dur="500" fill="hold"/>
                                        <p:tgtEl>
                                          <p:spTgt spid="17"/>
                                        </p:tgtEl>
                                        <p:attrNameLst>
                                          <p:attrName>ppt_y</p:attrName>
                                        </p:attrNameLst>
                                      </p:cBhvr>
                                      <p:tavLst>
                                        <p:tav tm="0">
                                          <p:val>
                                            <p:strVal val="0-#ppt_h/2"/>
                                          </p:val>
                                        </p:tav>
                                        <p:tav tm="100000">
                                          <p:val>
                                            <p:strVal val="#ppt_y"/>
                                          </p:val>
                                        </p:tav>
                                      </p:tavLst>
                                    </p:anim>
                                  </p:childTnLst>
                                </p:cTn>
                              </p:par>
                              <p:par>
                                <p:cTn id="12" presetID="2" presetClass="entr" presetSubtype="1" decel="50000" fill="hold" nodeType="withEffect">
                                  <p:stCondLst>
                                    <p:cond delay="100"/>
                                  </p:stCondLst>
                                  <p:childTnLst>
                                    <p:set>
                                      <p:cBhvr>
                                        <p:cTn id="13" dur="1" fill="hold">
                                          <p:stCondLst>
                                            <p:cond delay="0"/>
                                          </p:stCondLst>
                                        </p:cTn>
                                        <p:tgtEl>
                                          <p:spTgt spid="26"/>
                                        </p:tgtEl>
                                        <p:attrNameLst>
                                          <p:attrName>style.visibility</p:attrName>
                                        </p:attrNameLst>
                                      </p:cBhvr>
                                      <p:to>
                                        <p:strVal val="visible"/>
                                      </p:to>
                                    </p:set>
                                    <p:anim calcmode="lin" valueType="num">
                                      <p:cBhvr additive="base">
                                        <p:cTn id="14" dur="500" fill="hold"/>
                                        <p:tgtEl>
                                          <p:spTgt spid="26"/>
                                        </p:tgtEl>
                                        <p:attrNameLst>
                                          <p:attrName>ppt_x</p:attrName>
                                        </p:attrNameLst>
                                      </p:cBhvr>
                                      <p:tavLst>
                                        <p:tav tm="0">
                                          <p:val>
                                            <p:strVal val="#ppt_x"/>
                                          </p:val>
                                        </p:tav>
                                        <p:tav tm="100000">
                                          <p:val>
                                            <p:strVal val="#ppt_x"/>
                                          </p:val>
                                        </p:tav>
                                      </p:tavLst>
                                    </p:anim>
                                    <p:anim calcmode="lin" valueType="num">
                                      <p:cBhvr additive="base">
                                        <p:cTn id="15" dur="500" fill="hold"/>
                                        <p:tgtEl>
                                          <p:spTgt spid="26"/>
                                        </p:tgtEl>
                                        <p:attrNameLst>
                                          <p:attrName>ppt_y</p:attrName>
                                        </p:attrNameLst>
                                      </p:cBhvr>
                                      <p:tavLst>
                                        <p:tav tm="0">
                                          <p:val>
                                            <p:strVal val="0-#ppt_h/2"/>
                                          </p:val>
                                        </p:tav>
                                        <p:tav tm="100000">
                                          <p:val>
                                            <p:strVal val="#ppt_y"/>
                                          </p:val>
                                        </p:tav>
                                      </p:tavLst>
                                    </p:anim>
                                  </p:childTnLst>
                                </p:cTn>
                              </p:par>
                              <p:par>
                                <p:cTn id="16" presetID="2" presetClass="entr" presetSubtype="1" decel="50000"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500" fill="hold"/>
                                        <p:tgtEl>
                                          <p:spTgt spid="29"/>
                                        </p:tgtEl>
                                        <p:attrNameLst>
                                          <p:attrName>ppt_x</p:attrName>
                                        </p:attrNameLst>
                                      </p:cBhvr>
                                      <p:tavLst>
                                        <p:tav tm="0">
                                          <p:val>
                                            <p:strVal val="#ppt_x"/>
                                          </p:val>
                                        </p:tav>
                                        <p:tav tm="100000">
                                          <p:val>
                                            <p:strVal val="#ppt_x"/>
                                          </p:val>
                                        </p:tav>
                                      </p:tavLst>
                                    </p:anim>
                                    <p:anim calcmode="lin" valueType="num">
                                      <p:cBhvr additive="base">
                                        <p:cTn id="19"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400"/>
                                        <p:tgtEl>
                                          <p:spTgt spid="22"/>
                                        </p:tgtEl>
                                      </p:cBhvr>
                                    </p:animEffect>
                                    <p:set>
                                      <p:cBhvr>
                                        <p:cTn id="24" dur="1" fill="hold">
                                          <p:stCondLst>
                                            <p:cond delay="399"/>
                                          </p:stCondLst>
                                        </p:cTn>
                                        <p:tgtEl>
                                          <p:spTgt spid="22"/>
                                        </p:tgtEl>
                                        <p:attrNameLst>
                                          <p:attrName>style.visibility</p:attrName>
                                        </p:attrNameLst>
                                      </p:cBhvr>
                                      <p:to>
                                        <p:strVal val="hidden"/>
                                      </p:to>
                                    </p:set>
                                  </p:childTnLst>
                                </p:cTn>
                              </p:par>
                              <p:par>
                                <p:cTn id="25" presetID="2" presetClass="exit" presetSubtype="1" accel="50000" fill="hold" nodeType="withEffect">
                                  <p:stCondLst>
                                    <p:cond delay="0"/>
                                  </p:stCondLst>
                                  <p:childTnLst>
                                    <p:anim calcmode="lin" valueType="num">
                                      <p:cBhvr additive="base">
                                        <p:cTn id="26" dur="500"/>
                                        <p:tgtEl>
                                          <p:spTgt spid="17"/>
                                        </p:tgtEl>
                                        <p:attrNameLst>
                                          <p:attrName>ppt_x</p:attrName>
                                        </p:attrNameLst>
                                      </p:cBhvr>
                                      <p:tavLst>
                                        <p:tav tm="0">
                                          <p:val>
                                            <p:strVal val="ppt_x"/>
                                          </p:val>
                                        </p:tav>
                                        <p:tav tm="100000">
                                          <p:val>
                                            <p:strVal val="ppt_x"/>
                                          </p:val>
                                        </p:tav>
                                      </p:tavLst>
                                    </p:anim>
                                    <p:anim calcmode="lin" valueType="num">
                                      <p:cBhvr additive="base">
                                        <p:cTn id="27" dur="500"/>
                                        <p:tgtEl>
                                          <p:spTgt spid="17"/>
                                        </p:tgtEl>
                                        <p:attrNameLst>
                                          <p:attrName>ppt_y</p:attrName>
                                        </p:attrNameLst>
                                      </p:cBhvr>
                                      <p:tavLst>
                                        <p:tav tm="0">
                                          <p:val>
                                            <p:strVal val="ppt_y"/>
                                          </p:val>
                                        </p:tav>
                                        <p:tav tm="100000">
                                          <p:val>
                                            <p:strVal val="0-ppt_h/2"/>
                                          </p:val>
                                        </p:tav>
                                      </p:tavLst>
                                    </p:anim>
                                    <p:set>
                                      <p:cBhvr>
                                        <p:cTn id="28" dur="1" fill="hold">
                                          <p:stCondLst>
                                            <p:cond delay="499"/>
                                          </p:stCondLst>
                                        </p:cTn>
                                        <p:tgtEl>
                                          <p:spTgt spid="17"/>
                                        </p:tgtEl>
                                        <p:attrNameLst>
                                          <p:attrName>style.visibility</p:attrName>
                                        </p:attrNameLst>
                                      </p:cBhvr>
                                      <p:to>
                                        <p:strVal val="hidden"/>
                                      </p:to>
                                    </p:set>
                                  </p:childTnLst>
                                </p:cTn>
                              </p:par>
                              <p:par>
                                <p:cTn id="29" presetID="2" presetClass="exit" presetSubtype="1" accel="50000" fill="hold" nodeType="withEffect">
                                  <p:stCondLst>
                                    <p:cond delay="100"/>
                                  </p:stCondLst>
                                  <p:childTnLst>
                                    <p:anim calcmode="lin" valueType="num">
                                      <p:cBhvr additive="base">
                                        <p:cTn id="30" dur="500"/>
                                        <p:tgtEl>
                                          <p:spTgt spid="26"/>
                                        </p:tgtEl>
                                        <p:attrNameLst>
                                          <p:attrName>ppt_x</p:attrName>
                                        </p:attrNameLst>
                                      </p:cBhvr>
                                      <p:tavLst>
                                        <p:tav tm="0">
                                          <p:val>
                                            <p:strVal val="ppt_x"/>
                                          </p:val>
                                        </p:tav>
                                        <p:tav tm="100000">
                                          <p:val>
                                            <p:strVal val="ppt_x"/>
                                          </p:val>
                                        </p:tav>
                                      </p:tavLst>
                                    </p:anim>
                                    <p:anim calcmode="lin" valueType="num">
                                      <p:cBhvr additive="base">
                                        <p:cTn id="31" dur="500"/>
                                        <p:tgtEl>
                                          <p:spTgt spid="26"/>
                                        </p:tgtEl>
                                        <p:attrNameLst>
                                          <p:attrName>ppt_y</p:attrName>
                                        </p:attrNameLst>
                                      </p:cBhvr>
                                      <p:tavLst>
                                        <p:tav tm="0">
                                          <p:val>
                                            <p:strVal val="ppt_y"/>
                                          </p:val>
                                        </p:tav>
                                        <p:tav tm="100000">
                                          <p:val>
                                            <p:strVal val="0-ppt_h/2"/>
                                          </p:val>
                                        </p:tav>
                                      </p:tavLst>
                                    </p:anim>
                                    <p:set>
                                      <p:cBhvr>
                                        <p:cTn id="32" dur="1" fill="hold">
                                          <p:stCondLst>
                                            <p:cond delay="499"/>
                                          </p:stCondLst>
                                        </p:cTn>
                                        <p:tgtEl>
                                          <p:spTgt spid="26"/>
                                        </p:tgtEl>
                                        <p:attrNameLst>
                                          <p:attrName>style.visibility</p:attrName>
                                        </p:attrNameLst>
                                      </p:cBhvr>
                                      <p:to>
                                        <p:strVal val="hidden"/>
                                      </p:to>
                                    </p:set>
                                  </p:childTnLst>
                                </p:cTn>
                              </p:par>
                              <p:par>
                                <p:cTn id="33" presetID="2" presetClass="exit" presetSubtype="1" accel="50000" fill="hold" nodeType="withEffect">
                                  <p:stCondLst>
                                    <p:cond delay="200"/>
                                  </p:stCondLst>
                                  <p:childTnLst>
                                    <p:anim calcmode="lin" valueType="num">
                                      <p:cBhvr additive="base">
                                        <p:cTn id="34" dur="500"/>
                                        <p:tgtEl>
                                          <p:spTgt spid="29"/>
                                        </p:tgtEl>
                                        <p:attrNameLst>
                                          <p:attrName>ppt_x</p:attrName>
                                        </p:attrNameLst>
                                      </p:cBhvr>
                                      <p:tavLst>
                                        <p:tav tm="0">
                                          <p:val>
                                            <p:strVal val="ppt_x"/>
                                          </p:val>
                                        </p:tav>
                                        <p:tav tm="100000">
                                          <p:val>
                                            <p:strVal val="ppt_x"/>
                                          </p:val>
                                        </p:tav>
                                      </p:tavLst>
                                    </p:anim>
                                    <p:anim calcmode="lin" valueType="num">
                                      <p:cBhvr additive="base">
                                        <p:cTn id="35" dur="500"/>
                                        <p:tgtEl>
                                          <p:spTgt spid="29"/>
                                        </p:tgtEl>
                                        <p:attrNameLst>
                                          <p:attrName>ppt_y</p:attrName>
                                        </p:attrNameLst>
                                      </p:cBhvr>
                                      <p:tavLst>
                                        <p:tav tm="0">
                                          <p:val>
                                            <p:strVal val="ppt_y"/>
                                          </p:val>
                                        </p:tav>
                                        <p:tav tm="100000">
                                          <p:val>
                                            <p:strVal val="0-ppt_h/2"/>
                                          </p:val>
                                        </p:tav>
                                      </p:tavLst>
                                    </p:anim>
                                    <p:set>
                                      <p:cBhvr>
                                        <p:cTn id="36"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Group 16"/>
          <p:cNvGrpSpPr/>
          <p:nvPr/>
        </p:nvGrpSpPr>
        <p:grpSpPr>
          <a:xfrm>
            <a:off x="269865" y="902057"/>
            <a:ext cx="4478526" cy="2405256"/>
            <a:chOff x="4635160" y="1619016"/>
            <a:chExt cx="1526849" cy="2936161"/>
          </a:xfrm>
          <a:solidFill>
            <a:schemeClr val="tx1">
              <a:lumMod val="75000"/>
              <a:lumOff val="25000"/>
            </a:schemeClr>
          </a:solidFill>
        </p:grpSpPr>
        <p:sp>
          <p:nvSpPr>
            <p:cNvPr id="19" name="Rectangle 18"/>
            <p:cNvSpPr/>
            <p:nvPr/>
          </p:nvSpPr>
          <p:spPr>
            <a:xfrm>
              <a:off x="4635160" y="1619016"/>
              <a:ext cx="1526849" cy="2936161"/>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21" name="TextBox 20"/>
            <p:cNvSpPr txBox="1"/>
            <p:nvPr/>
          </p:nvSpPr>
          <p:spPr>
            <a:xfrm>
              <a:off x="4696836" y="1755945"/>
              <a:ext cx="1410611" cy="2639137"/>
            </a:xfrm>
            <a:prstGeom prst="rect">
              <a:avLst/>
            </a:prstGeom>
            <a:grpFill/>
          </p:spPr>
          <p:txBody>
            <a:bodyPr wrap="square" rtlCol="0" anchor="ctr">
              <a:noAutofit/>
            </a:bodyPr>
            <a:lstStyle/>
            <a:p>
              <a:pPr lvl="0" algn="ctr"/>
              <a:r>
                <a:rPr lang="en-US" dirty="0">
                  <a:solidFill>
                    <a:srgbClr val="FFFFFF"/>
                  </a:solidFill>
                  <a:latin typeface="Roboto Condensed Regular"/>
                  <a:cs typeface="Roboto Condensed Regular"/>
                </a:rPr>
                <a:t>The ontology population module handles the filling up of the ontology with instances. </a:t>
              </a:r>
              <a:r>
                <a:rPr lang="en-US" dirty="0" smtClean="0">
                  <a:solidFill>
                    <a:srgbClr val="FFFFFF"/>
                  </a:solidFill>
                  <a:latin typeface="Roboto Condensed Regular"/>
                  <a:cs typeface="Roboto Condensed Regular"/>
                </a:rPr>
                <a:t>This module will </a:t>
              </a:r>
              <a:r>
                <a:rPr lang="en-US" dirty="0">
                  <a:solidFill>
                    <a:srgbClr val="FFFFFF"/>
                  </a:solidFill>
                  <a:latin typeface="Roboto Condensed Regular"/>
                  <a:cs typeface="Roboto Condensed Regular"/>
                </a:rPr>
                <a:t>receive the instances in </a:t>
              </a:r>
              <a:r>
                <a:rPr lang="en-US" i="1" dirty="0">
                  <a:solidFill>
                    <a:srgbClr val="FFFFFF"/>
                  </a:solidFill>
                  <a:latin typeface="Roboto Condensed Regular"/>
                  <a:cs typeface="Roboto Condensed Regular"/>
                </a:rPr>
                <a:t>I</a:t>
              </a:r>
              <a:r>
                <a:rPr lang="en-US" dirty="0">
                  <a:solidFill>
                    <a:srgbClr val="FFFFFF"/>
                  </a:solidFill>
                  <a:latin typeface="Roboto Condensed Regular"/>
                  <a:cs typeface="Roboto Condensed Regular"/>
                </a:rPr>
                <a:t>. For each instance in </a:t>
              </a:r>
              <a:r>
                <a:rPr lang="en-US" i="1" dirty="0">
                  <a:solidFill>
                    <a:srgbClr val="FFFFFF"/>
                  </a:solidFill>
                  <a:latin typeface="Roboto Condensed Regular"/>
                  <a:cs typeface="Roboto Condensed Regular"/>
                </a:rPr>
                <a:t>I</a:t>
              </a:r>
              <a:r>
                <a:rPr lang="en-US" dirty="0">
                  <a:solidFill>
                    <a:srgbClr val="FFFFFF"/>
                  </a:solidFill>
                  <a:latin typeface="Roboto Condensed Regular"/>
                  <a:cs typeface="Roboto Condensed Regular"/>
                </a:rPr>
                <a:t>, it will look for the matching class for it. If it found a match, the instance will be added to the ontology</a:t>
              </a:r>
              <a:r>
                <a:rPr lang="en-PH" dirty="0">
                  <a:solidFill>
                    <a:srgbClr val="FFFFFF"/>
                  </a:solidFill>
                  <a:latin typeface="Roboto Condensed Regular"/>
                  <a:cs typeface="Roboto Condensed Regular"/>
                </a:rPr>
                <a:t> </a:t>
              </a:r>
            </a:p>
          </p:txBody>
        </p:sp>
      </p:grpSp>
      <p:pic>
        <p:nvPicPr>
          <p:cNvPr id="2" name="Picture 1" descr="Arki.png"/>
          <p:cNvPicPr>
            <a:picLocks noChangeAspect="1"/>
          </p:cNvPicPr>
          <p:nvPr/>
        </p:nvPicPr>
        <p:blipFill rotWithShape="1">
          <a:blip r:embed="rId4">
            <a:extLst>
              <a:ext uri="{28A0092B-C50C-407E-A947-70E740481C1C}">
                <a14:useLocalDpi xmlns:a14="http://schemas.microsoft.com/office/drawing/2010/main" val="0"/>
              </a:ext>
            </a:extLst>
          </a:blip>
          <a:srcRect l="1723" t="1840" r="1904" b="2200"/>
          <a:stretch/>
        </p:blipFill>
        <p:spPr>
          <a:xfrm>
            <a:off x="4948994" y="142105"/>
            <a:ext cx="3991746" cy="4831536"/>
          </a:xfrm>
          <a:prstGeom prst="rect">
            <a:avLst/>
          </a:prstGeom>
        </p:spPr>
      </p:pic>
      <p:sp>
        <p:nvSpPr>
          <p:cNvPr id="20" name="Rectangle 19"/>
          <p:cNvSpPr/>
          <p:nvPr/>
        </p:nvSpPr>
        <p:spPr>
          <a:xfrm>
            <a:off x="0" y="-38"/>
            <a:ext cx="4948994" cy="90816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grpSp>
        <p:nvGrpSpPr>
          <p:cNvPr id="11" name="Group 10"/>
          <p:cNvGrpSpPr/>
          <p:nvPr/>
        </p:nvGrpSpPr>
        <p:grpSpPr>
          <a:xfrm>
            <a:off x="267019" y="371600"/>
            <a:ext cx="4478526" cy="536524"/>
            <a:chOff x="1153673" y="959571"/>
            <a:chExt cx="6765636" cy="536524"/>
          </a:xfrm>
          <a:solidFill>
            <a:srgbClr val="E40093"/>
          </a:solidFill>
        </p:grpSpPr>
        <p:sp>
          <p:nvSpPr>
            <p:cNvPr id="13" name="Rectangle 12"/>
            <p:cNvSpPr/>
            <p:nvPr/>
          </p:nvSpPr>
          <p:spPr>
            <a:xfrm>
              <a:off x="1153673" y="959571"/>
              <a:ext cx="6765636" cy="536524"/>
            </a:xfrm>
            <a:prstGeom prst="rect">
              <a:avLst/>
            </a:prstGeom>
            <a:grp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291868" y="1050346"/>
              <a:ext cx="6455619" cy="369332"/>
            </a:xfrm>
            <a:prstGeom prst="rect">
              <a:avLst/>
            </a:prstGeom>
            <a:noFill/>
          </p:spPr>
          <p:txBody>
            <a:bodyPr wrap="square" rtlCol="0">
              <a:spAutoFit/>
            </a:bodyPr>
            <a:lstStyle/>
            <a:p>
              <a:r>
                <a:rPr lang="en-PH" b="1" dirty="0" smtClean="0">
                  <a:solidFill>
                    <a:schemeClr val="bg1"/>
                  </a:solidFill>
                  <a:latin typeface="Roboto Condensed"/>
                </a:rPr>
                <a:t>ONTOLOGY POPULATION MODULE</a:t>
              </a:r>
              <a:endParaRPr lang="en-PH" b="1" dirty="0">
                <a:solidFill>
                  <a:schemeClr val="bg1"/>
                </a:solidFill>
                <a:latin typeface="Roboto Condensed"/>
              </a:endParaRPr>
            </a:p>
          </p:txBody>
        </p:sp>
      </p:grpSp>
      <p:sp>
        <p:nvSpPr>
          <p:cNvPr id="10" name="Oval 9"/>
          <p:cNvSpPr/>
          <p:nvPr/>
        </p:nvSpPr>
        <p:spPr>
          <a:xfrm>
            <a:off x="4114081" y="664658"/>
            <a:ext cx="469168" cy="469168"/>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400" dirty="0" smtClean="0">
                <a:solidFill>
                  <a:schemeClr val="bg1"/>
                </a:solidFill>
                <a:latin typeface="Roboto Condensed Regular"/>
                <a:cs typeface="Roboto Condensed Regular"/>
              </a:rPr>
              <a:t>3</a:t>
            </a:r>
            <a:endParaRPr lang="en-PH" sz="1400" dirty="0">
              <a:solidFill>
                <a:schemeClr val="bg1"/>
              </a:solidFill>
              <a:latin typeface="Roboto Condensed Regular"/>
              <a:cs typeface="Roboto Condensed Regular"/>
            </a:endParaRPr>
          </a:p>
        </p:txBody>
      </p:sp>
      <p:sp>
        <p:nvSpPr>
          <p:cNvPr id="22" name="Rectangle 21"/>
          <p:cNvSpPr/>
          <p:nvPr/>
        </p:nvSpPr>
        <p:spPr>
          <a:xfrm>
            <a:off x="5065042" y="3847418"/>
            <a:ext cx="2137371" cy="327090"/>
          </a:xfrm>
          <a:prstGeom prst="rect">
            <a:avLst/>
          </a:prstGeom>
          <a:noFill/>
          <a:ln w="57150" cmpd="sng">
            <a:solidFill>
              <a:srgbClr val="E4009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Tree>
    <p:custDataLst>
      <p:tags r:id="rId1"/>
    </p:custDataLst>
    <p:extLst>
      <p:ext uri="{BB962C8B-B14F-4D97-AF65-F5344CB8AC3E}">
        <p14:creationId xmlns:p14="http://schemas.microsoft.com/office/powerpoint/2010/main" val="1282359681"/>
      </p:ext>
    </p:extLst>
  </p:cSld>
  <p:clrMapOvr>
    <a:masterClrMapping/>
  </p:clrMapOvr>
  <mc:AlternateContent xmlns:mc="http://schemas.openxmlformats.org/markup-compatibility/2006" xmlns:p14="http://schemas.microsoft.com/office/powerpoint/2010/main">
    <mc:Choice Requires="p14">
      <p:transition p14:dur="400">
        <p:fade/>
      </p:transition>
    </mc:Choice>
    <mc:Fallback xmlns="">
      <p:transition xmlns:p14="http://schemas.microsoft.com/office/powerpoint/2010/mai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2" presetClass="entr" presetSubtype="1" decel="5000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 calcmode="lin" valueType="num">
                                      <p:cBhvr additive="base">
                                        <p:cTn id="10" dur="500" fill="hold"/>
                                        <p:tgtEl>
                                          <p:spTgt spid="17"/>
                                        </p:tgtEl>
                                        <p:attrNameLst>
                                          <p:attrName>ppt_x</p:attrName>
                                        </p:attrNameLst>
                                      </p:cBhvr>
                                      <p:tavLst>
                                        <p:tav tm="0">
                                          <p:val>
                                            <p:strVal val="#ppt_x"/>
                                          </p:val>
                                        </p:tav>
                                        <p:tav tm="100000">
                                          <p:val>
                                            <p:strVal val="#ppt_x"/>
                                          </p:val>
                                        </p:tav>
                                      </p:tavLst>
                                    </p:anim>
                                    <p:anim calcmode="lin" valueType="num">
                                      <p:cBhvr additive="base">
                                        <p:cTn id="11"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400"/>
                                        <p:tgtEl>
                                          <p:spTgt spid="22"/>
                                        </p:tgtEl>
                                      </p:cBhvr>
                                    </p:animEffect>
                                    <p:set>
                                      <p:cBhvr>
                                        <p:cTn id="16" dur="1" fill="hold">
                                          <p:stCondLst>
                                            <p:cond delay="399"/>
                                          </p:stCondLst>
                                        </p:cTn>
                                        <p:tgtEl>
                                          <p:spTgt spid="22"/>
                                        </p:tgtEl>
                                        <p:attrNameLst>
                                          <p:attrName>style.visibility</p:attrName>
                                        </p:attrNameLst>
                                      </p:cBhvr>
                                      <p:to>
                                        <p:strVal val="hidden"/>
                                      </p:to>
                                    </p:set>
                                  </p:childTnLst>
                                </p:cTn>
                              </p:par>
                              <p:par>
                                <p:cTn id="17" presetID="2" presetClass="exit" presetSubtype="1" accel="50000" fill="hold" nodeType="withEffect">
                                  <p:stCondLst>
                                    <p:cond delay="0"/>
                                  </p:stCondLst>
                                  <p:childTnLst>
                                    <p:anim calcmode="lin" valueType="num">
                                      <p:cBhvr additive="base">
                                        <p:cTn id="18" dur="500"/>
                                        <p:tgtEl>
                                          <p:spTgt spid="17"/>
                                        </p:tgtEl>
                                        <p:attrNameLst>
                                          <p:attrName>ppt_x</p:attrName>
                                        </p:attrNameLst>
                                      </p:cBhvr>
                                      <p:tavLst>
                                        <p:tav tm="0">
                                          <p:val>
                                            <p:strVal val="ppt_x"/>
                                          </p:val>
                                        </p:tav>
                                        <p:tav tm="100000">
                                          <p:val>
                                            <p:strVal val="ppt_x"/>
                                          </p:val>
                                        </p:tav>
                                      </p:tavLst>
                                    </p:anim>
                                    <p:anim calcmode="lin" valueType="num">
                                      <p:cBhvr additive="base">
                                        <p:cTn id="19" dur="500"/>
                                        <p:tgtEl>
                                          <p:spTgt spid="17"/>
                                        </p:tgtEl>
                                        <p:attrNameLst>
                                          <p:attrName>ppt_y</p:attrName>
                                        </p:attrNameLst>
                                      </p:cBhvr>
                                      <p:tavLst>
                                        <p:tav tm="0">
                                          <p:val>
                                            <p:strVal val="ppt_y"/>
                                          </p:val>
                                        </p:tav>
                                        <p:tav tm="100000">
                                          <p:val>
                                            <p:strVal val="0-ppt_h/2"/>
                                          </p:val>
                                        </p:tav>
                                      </p:tavLst>
                                    </p:anim>
                                    <p:set>
                                      <p:cBhvr>
                                        <p:cTn id="2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ARCHITECTURAL DESIGN OF THE FILIET SYSTEM</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E4009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86516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Methodology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8021A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3</a:t>
            </a:r>
            <a:endParaRPr lang="en-PH" sz="2000" b="1" dirty="0">
              <a:solidFill>
                <a:schemeClr val="bg1"/>
              </a:solidFill>
              <a:latin typeface="Roboto Condensed Regular"/>
              <a:cs typeface="Roboto Condensed Regular"/>
            </a:endParaRPr>
          </a:p>
        </p:txBody>
      </p:sp>
      <p:grpSp>
        <p:nvGrpSpPr>
          <p:cNvPr id="3" name="Group 2"/>
          <p:cNvGrpSpPr/>
          <p:nvPr/>
        </p:nvGrpSpPr>
        <p:grpSpPr>
          <a:xfrm>
            <a:off x="3117199" y="1616434"/>
            <a:ext cx="2748939" cy="3348326"/>
            <a:chOff x="2966222" y="1616434"/>
            <a:chExt cx="2748939" cy="3348326"/>
          </a:xfrm>
        </p:grpSpPr>
        <p:sp>
          <p:nvSpPr>
            <p:cNvPr id="30" name="Rectangle 29"/>
            <p:cNvSpPr/>
            <p:nvPr/>
          </p:nvSpPr>
          <p:spPr>
            <a:xfrm>
              <a:off x="2966222" y="1616434"/>
              <a:ext cx="2748939"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descr="Arki.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6222" y="1619343"/>
              <a:ext cx="2748939" cy="3341626"/>
            </a:xfrm>
            <a:prstGeom prst="rect">
              <a:avLst/>
            </a:prstGeom>
          </p:spPr>
        </p:pic>
      </p:grpSp>
      <p:sp>
        <p:nvSpPr>
          <p:cNvPr id="11" name="Oval 10"/>
          <p:cNvSpPr/>
          <p:nvPr/>
        </p:nvSpPr>
        <p:spPr>
          <a:xfrm>
            <a:off x="8241068" y="481999"/>
            <a:ext cx="614296" cy="614296"/>
          </a:xfrm>
          <a:prstGeom prst="ellipse">
            <a:avLst/>
          </a:prstGeom>
          <a:solidFill>
            <a:srgbClr val="8021A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3535507346"/>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par>
                          <p:cTn id="9" fill="hold">
                            <p:stCondLst>
                              <p:cond delay="0"/>
                            </p:stCondLst>
                            <p:childTnLst>
                              <p:par>
                                <p:cTn id="10" presetID="42" presetClass="path" presetSubtype="0" decel="50000" fill="hold" grpId="2" nodeType="afterEffect">
                                  <p:stCondLst>
                                    <p:cond delay="0"/>
                                  </p:stCondLst>
                                  <p:childTnLst>
                                    <p:animMotion origin="layout" path="M -2.22222E-6 4.93827E-6 L -0.42691 0.35308 " pathEditMode="relative" rAng="0" ptsTypes="AA">
                                      <p:cBhvr>
                                        <p:cTn id="11" dur="300" fill="hold"/>
                                        <p:tgtEl>
                                          <p:spTgt spid="11"/>
                                        </p:tgtEl>
                                        <p:attrNameLst>
                                          <p:attrName>ppt_x</p:attrName>
                                          <p:attrName>ppt_y</p:attrName>
                                        </p:attrNameLst>
                                      </p:cBhvr>
                                      <p:rCtr x="-21354" y="17654"/>
                                    </p:animMotion>
                                  </p:childTnLst>
                                </p:cTn>
                              </p:par>
                            </p:childTnLst>
                          </p:cTn>
                        </p:par>
                        <p:par>
                          <p:cTn id="12" fill="hold">
                            <p:stCondLst>
                              <p:cond delay="300"/>
                            </p:stCondLst>
                            <p:childTnLst>
                              <p:par>
                                <p:cTn id="13" presetID="6" presetClass="emph" presetSubtype="0" fill="hold" grpId="1" nodeType="afterEffect">
                                  <p:stCondLst>
                                    <p:cond delay="0"/>
                                  </p:stCondLst>
                                  <p:childTnLst>
                                    <p:animScale>
                                      <p:cBhvr>
                                        <p:cTn id="14" dur="700" fill="hold"/>
                                        <p:tgtEl>
                                          <p:spTgt spid="11"/>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1" grpId="1" animBg="1"/>
      <p:bldP spid="11" grpId="2"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11870" y="-9051"/>
            <a:ext cx="9220200" cy="798198"/>
          </a:xfrm>
          <a:prstGeom prst="rect">
            <a:avLst/>
          </a:prstGeom>
          <a:solidFill>
            <a:schemeClr val="tx1">
              <a:lumMod val="75000"/>
              <a:lumOff val="2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dirty="0" smtClean="0"/>
              <a:t>      </a:t>
            </a:r>
            <a:endParaRPr lang="en-PH" dirty="0"/>
          </a:p>
        </p:txBody>
      </p:sp>
      <p:sp>
        <p:nvSpPr>
          <p:cNvPr id="39" name="TextBox 38"/>
          <p:cNvSpPr txBox="1"/>
          <p:nvPr/>
        </p:nvSpPr>
        <p:spPr>
          <a:xfrm>
            <a:off x="160447" y="144623"/>
            <a:ext cx="451257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Outline of the Presentation</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grpSp>
        <p:nvGrpSpPr>
          <p:cNvPr id="37" name="Group 36"/>
          <p:cNvGrpSpPr/>
          <p:nvPr/>
        </p:nvGrpSpPr>
        <p:grpSpPr>
          <a:xfrm>
            <a:off x="1153673" y="980379"/>
            <a:ext cx="6765636" cy="683966"/>
            <a:chOff x="1143000" y="713956"/>
            <a:chExt cx="6765636" cy="683966"/>
          </a:xfrm>
        </p:grpSpPr>
        <p:sp>
          <p:nvSpPr>
            <p:cNvPr id="41" name="Rectangle 40"/>
            <p:cNvSpPr/>
            <p:nvPr/>
          </p:nvSpPr>
          <p:spPr>
            <a:xfrm>
              <a:off x="1143000" y="713956"/>
              <a:ext cx="6765636" cy="683966"/>
            </a:xfrm>
            <a:prstGeom prst="rect">
              <a:avLst/>
            </a:prstGeom>
            <a:solidFill>
              <a:srgbClr val="1E99FF"/>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42" name="Oval 41"/>
            <p:cNvSpPr/>
            <p:nvPr/>
          </p:nvSpPr>
          <p:spPr>
            <a:xfrm>
              <a:off x="1270017" y="772712"/>
              <a:ext cx="560810" cy="56081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1</a:t>
              </a:r>
              <a:endParaRPr lang="en-PH" sz="2400" b="1" dirty="0">
                <a:solidFill>
                  <a:srgbClr val="404040"/>
                </a:solidFill>
                <a:latin typeface="Roboto Condensed Bold"/>
                <a:cs typeface="Roboto Condensed Bold"/>
              </a:endParaRPr>
            </a:p>
          </p:txBody>
        </p:sp>
        <p:sp>
          <p:nvSpPr>
            <p:cNvPr id="43" name="TextBox 42"/>
            <p:cNvSpPr txBox="1"/>
            <p:nvPr/>
          </p:nvSpPr>
          <p:spPr>
            <a:xfrm>
              <a:off x="1998626" y="802471"/>
              <a:ext cx="5455340" cy="461665"/>
            </a:xfrm>
            <a:prstGeom prst="rect">
              <a:avLst/>
            </a:prstGeom>
            <a:noFill/>
          </p:spPr>
          <p:txBody>
            <a:bodyPr wrap="none" rtlCol="0">
              <a:spAutoFit/>
            </a:bodyPr>
            <a:lstStyle/>
            <a:p>
              <a:r>
                <a:rPr lang="en-PH" sz="2400" b="1" dirty="0" smtClean="0">
                  <a:solidFill>
                    <a:schemeClr val="bg1"/>
                  </a:solidFill>
                  <a:effectLst>
                    <a:outerShdw blurRad="50800" dist="38100" dir="2700000" algn="tl" rotWithShape="0">
                      <a:prstClr val="black">
                        <a:alpha val="40000"/>
                      </a:prstClr>
                    </a:outerShdw>
                  </a:effectLst>
                  <a:latin typeface="Roboto Condensed" panose="02000000000000000000"/>
                </a:rPr>
                <a:t>Overview of the Current State of Technology</a:t>
              </a:r>
              <a:endParaRPr lang="en-PH" sz="2400" b="1" dirty="0">
                <a:solidFill>
                  <a:schemeClr val="bg1"/>
                </a:solidFill>
                <a:effectLst>
                  <a:outerShdw blurRad="50800" dist="38100" dir="2700000" algn="tl" rotWithShape="0">
                    <a:prstClr val="black">
                      <a:alpha val="40000"/>
                    </a:prstClr>
                  </a:outerShdw>
                </a:effectLst>
                <a:latin typeface="Roboto Condensed" panose="02000000000000000000"/>
              </a:endParaRPr>
            </a:p>
          </p:txBody>
        </p:sp>
      </p:grpSp>
      <p:grpSp>
        <p:nvGrpSpPr>
          <p:cNvPr id="44" name="Group 43"/>
          <p:cNvGrpSpPr/>
          <p:nvPr/>
        </p:nvGrpSpPr>
        <p:grpSpPr>
          <a:xfrm>
            <a:off x="1153673" y="1793179"/>
            <a:ext cx="6765636" cy="683966"/>
            <a:chOff x="1143000" y="713956"/>
            <a:chExt cx="6765636" cy="683966"/>
          </a:xfrm>
        </p:grpSpPr>
        <p:sp>
          <p:nvSpPr>
            <p:cNvPr id="45" name="Rectangle 44"/>
            <p:cNvSpPr/>
            <p:nvPr/>
          </p:nvSpPr>
          <p:spPr>
            <a:xfrm>
              <a:off x="1143000" y="713956"/>
              <a:ext cx="6765636" cy="683966"/>
            </a:xfrm>
            <a:prstGeom prst="rect">
              <a:avLst/>
            </a:prstGeom>
            <a:solidFill>
              <a:srgbClr val="FFC02D"/>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46" name="Oval 45"/>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2</a:t>
              </a:r>
              <a:endParaRPr lang="en-PH" sz="2400" b="1" dirty="0">
                <a:solidFill>
                  <a:srgbClr val="404040"/>
                </a:solidFill>
                <a:latin typeface="Roboto Condensed Bold"/>
                <a:cs typeface="Roboto Condensed Bold"/>
              </a:endParaRPr>
            </a:p>
          </p:txBody>
        </p:sp>
        <p:sp>
          <p:nvSpPr>
            <p:cNvPr id="47" name="TextBox 46"/>
            <p:cNvSpPr txBox="1"/>
            <p:nvPr/>
          </p:nvSpPr>
          <p:spPr>
            <a:xfrm>
              <a:off x="1998626" y="802471"/>
              <a:ext cx="4206350"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Review of Existing Related Works  </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48" name="Group 47"/>
          <p:cNvGrpSpPr/>
          <p:nvPr/>
        </p:nvGrpSpPr>
        <p:grpSpPr>
          <a:xfrm>
            <a:off x="1153673" y="2605979"/>
            <a:ext cx="6765636" cy="683966"/>
            <a:chOff x="1143000" y="713956"/>
            <a:chExt cx="6765636" cy="683966"/>
          </a:xfrm>
        </p:grpSpPr>
        <p:sp>
          <p:nvSpPr>
            <p:cNvPr id="49" name="Rectangle 48"/>
            <p:cNvSpPr/>
            <p:nvPr/>
          </p:nvSpPr>
          <p:spPr>
            <a:xfrm>
              <a:off x="1143000" y="713956"/>
              <a:ext cx="6765636" cy="683966"/>
            </a:xfrm>
            <a:prstGeom prst="rect">
              <a:avLst/>
            </a:prstGeom>
            <a:solidFill>
              <a:srgbClr val="E40093"/>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0" name="Oval 49"/>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3</a:t>
              </a:r>
              <a:endParaRPr lang="en-PH" sz="2400" b="1" dirty="0">
                <a:solidFill>
                  <a:srgbClr val="404040"/>
                </a:solidFill>
                <a:latin typeface="Roboto Condensed Bold"/>
                <a:cs typeface="Roboto Condensed Bold"/>
              </a:endParaRPr>
            </a:p>
          </p:txBody>
        </p:sp>
        <p:sp>
          <p:nvSpPr>
            <p:cNvPr id="51" name="TextBox 50"/>
            <p:cNvSpPr txBox="1"/>
            <p:nvPr/>
          </p:nvSpPr>
          <p:spPr>
            <a:xfrm>
              <a:off x="1998626" y="802471"/>
              <a:ext cx="2941831"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Research Methodology</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52" name="Group 51"/>
          <p:cNvGrpSpPr/>
          <p:nvPr/>
        </p:nvGrpSpPr>
        <p:grpSpPr>
          <a:xfrm>
            <a:off x="1153673" y="3418779"/>
            <a:ext cx="6765636" cy="683966"/>
            <a:chOff x="1143000" y="713956"/>
            <a:chExt cx="6765636" cy="683966"/>
          </a:xfrm>
        </p:grpSpPr>
        <p:sp>
          <p:nvSpPr>
            <p:cNvPr id="53" name="Rectangle 52"/>
            <p:cNvSpPr/>
            <p:nvPr/>
          </p:nvSpPr>
          <p:spPr>
            <a:xfrm>
              <a:off x="1143000" y="713956"/>
              <a:ext cx="6765636" cy="683966"/>
            </a:xfrm>
            <a:prstGeom prst="rect">
              <a:avLst/>
            </a:prstGeom>
            <a:solidFill>
              <a:srgbClr val="8022AC"/>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4" name="Oval 53"/>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4</a:t>
              </a:r>
              <a:endParaRPr lang="en-PH" sz="2400" b="1" dirty="0">
                <a:solidFill>
                  <a:srgbClr val="404040"/>
                </a:solidFill>
                <a:latin typeface="Roboto Condensed Bold"/>
                <a:cs typeface="Roboto Condensed Bold"/>
              </a:endParaRPr>
            </a:p>
          </p:txBody>
        </p:sp>
        <p:sp>
          <p:nvSpPr>
            <p:cNvPr id="55" name="TextBox 54"/>
            <p:cNvSpPr txBox="1"/>
            <p:nvPr/>
          </p:nvSpPr>
          <p:spPr>
            <a:xfrm>
              <a:off x="1998626" y="802471"/>
              <a:ext cx="2853966"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Research Experiments</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grpSp>
        <p:nvGrpSpPr>
          <p:cNvPr id="56" name="Group 55"/>
          <p:cNvGrpSpPr/>
          <p:nvPr/>
        </p:nvGrpSpPr>
        <p:grpSpPr>
          <a:xfrm>
            <a:off x="1153673" y="4231579"/>
            <a:ext cx="6765636" cy="683966"/>
            <a:chOff x="1143000" y="713956"/>
            <a:chExt cx="6765636" cy="683966"/>
          </a:xfrm>
        </p:grpSpPr>
        <p:sp>
          <p:nvSpPr>
            <p:cNvPr id="57" name="Rectangle 56"/>
            <p:cNvSpPr/>
            <p:nvPr/>
          </p:nvSpPr>
          <p:spPr>
            <a:xfrm>
              <a:off x="1143000" y="713956"/>
              <a:ext cx="6765636" cy="683966"/>
            </a:xfrm>
            <a:prstGeom prst="rect">
              <a:avLst/>
            </a:prstGeom>
            <a:solidFill>
              <a:srgbClr val="FF6600"/>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58" name="Oval 57"/>
            <p:cNvSpPr/>
            <p:nvPr/>
          </p:nvSpPr>
          <p:spPr>
            <a:xfrm>
              <a:off x="1270017" y="772712"/>
              <a:ext cx="560810" cy="560810"/>
            </a:xfrm>
            <a:prstGeom prst="ellipse">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400" b="1" dirty="0" smtClean="0">
                  <a:solidFill>
                    <a:srgbClr val="404040"/>
                  </a:solidFill>
                  <a:latin typeface="Roboto Condensed Bold"/>
                  <a:cs typeface="Roboto Condensed Bold"/>
                </a:rPr>
                <a:t>5</a:t>
              </a:r>
              <a:endParaRPr lang="en-PH" sz="2400" b="1" dirty="0">
                <a:solidFill>
                  <a:srgbClr val="404040"/>
                </a:solidFill>
                <a:latin typeface="Roboto Condensed Bold"/>
                <a:cs typeface="Roboto Condensed Bold"/>
              </a:endParaRPr>
            </a:p>
          </p:txBody>
        </p:sp>
        <p:sp>
          <p:nvSpPr>
            <p:cNvPr id="59" name="TextBox 58"/>
            <p:cNvSpPr txBox="1"/>
            <p:nvPr/>
          </p:nvSpPr>
          <p:spPr>
            <a:xfrm>
              <a:off x="1998626" y="802471"/>
              <a:ext cx="3661128" cy="461665"/>
            </a:xfrm>
            <a:prstGeom prst="rect">
              <a:avLst/>
            </a:prstGeom>
            <a:noFill/>
          </p:spPr>
          <p:txBody>
            <a:bodyPr wrap="none" rtlCol="0">
              <a:spAutoFit/>
            </a:bodyPr>
            <a:lstStyle/>
            <a:p>
              <a:r>
                <a:rPr lang="en-PH" sz="2400" b="1" dirty="0" smtClean="0">
                  <a:solidFill>
                    <a:srgbClr val="FFFFFF"/>
                  </a:solidFill>
                  <a:effectLst>
                    <a:outerShdw blurRad="50800" dist="38100" dir="2700000" algn="tl" rotWithShape="0">
                      <a:prstClr val="black">
                        <a:alpha val="40000"/>
                      </a:prstClr>
                    </a:outerShdw>
                  </a:effectLst>
                  <a:latin typeface="Roboto Condensed" panose="02000000000000000000"/>
                </a:rPr>
                <a:t>Discussion and Future Works</a:t>
              </a:r>
              <a:endParaRPr lang="en-PH" sz="2400" b="1" dirty="0">
                <a:solidFill>
                  <a:srgbClr val="FFFFFF"/>
                </a:solidFill>
                <a:effectLst>
                  <a:outerShdw blurRad="50800" dist="38100" dir="2700000" algn="tl" rotWithShape="0">
                    <a:prstClr val="black">
                      <a:alpha val="40000"/>
                    </a:prstClr>
                  </a:outerShdw>
                </a:effectLst>
                <a:latin typeface="Roboto Condensed" panose="02000000000000000000"/>
              </a:endParaRPr>
            </a:p>
          </p:txBody>
        </p:sp>
      </p:grpSp>
      <p:sp>
        <p:nvSpPr>
          <p:cNvPr id="62" name="Oval 39"/>
          <p:cNvSpPr/>
          <p:nvPr/>
        </p:nvSpPr>
        <p:spPr>
          <a:xfrm>
            <a:off x="4189015" y="1014609"/>
            <a:ext cx="685515" cy="614803"/>
          </a:xfrm>
          <a:custGeom>
            <a:avLst/>
            <a:gdLst>
              <a:gd name="connsiteX0" fmla="*/ 0 w 614296"/>
              <a:gd name="connsiteY0" fmla="*/ 307148 h 614296"/>
              <a:gd name="connsiteX1" fmla="*/ 307148 w 614296"/>
              <a:gd name="connsiteY1" fmla="*/ 0 h 614296"/>
              <a:gd name="connsiteX2" fmla="*/ 614296 w 614296"/>
              <a:gd name="connsiteY2" fmla="*/ 307148 h 614296"/>
              <a:gd name="connsiteX3" fmla="*/ 307148 w 614296"/>
              <a:gd name="connsiteY3" fmla="*/ 614296 h 614296"/>
              <a:gd name="connsiteX4" fmla="*/ 0 w 614296"/>
              <a:gd name="connsiteY4" fmla="*/ 307148 h 614296"/>
              <a:gd name="connsiteX0" fmla="*/ 0 w 1421425"/>
              <a:gd name="connsiteY0" fmla="*/ 307244 h 614473"/>
              <a:gd name="connsiteX1" fmla="*/ 307148 w 1421425"/>
              <a:gd name="connsiteY1" fmla="*/ 96 h 614473"/>
              <a:gd name="connsiteX2" fmla="*/ 1421425 w 1421425"/>
              <a:gd name="connsiteY2" fmla="*/ 283507 h 614473"/>
              <a:gd name="connsiteX3" fmla="*/ 307148 w 1421425"/>
              <a:gd name="connsiteY3" fmla="*/ 614392 h 614473"/>
              <a:gd name="connsiteX4" fmla="*/ 0 w 1421425"/>
              <a:gd name="connsiteY4" fmla="*/ 307244 h 614473"/>
              <a:gd name="connsiteX0" fmla="*/ 0 w 1421425"/>
              <a:gd name="connsiteY0" fmla="*/ 307963 h 615192"/>
              <a:gd name="connsiteX1" fmla="*/ 307148 w 1421425"/>
              <a:gd name="connsiteY1" fmla="*/ 815 h 615192"/>
              <a:gd name="connsiteX2" fmla="*/ 1421425 w 1421425"/>
              <a:gd name="connsiteY2" fmla="*/ 284226 h 615192"/>
              <a:gd name="connsiteX3" fmla="*/ 307148 w 1421425"/>
              <a:gd name="connsiteY3" fmla="*/ 615111 h 615192"/>
              <a:gd name="connsiteX4" fmla="*/ 0 w 1421425"/>
              <a:gd name="connsiteY4" fmla="*/ 307963 h 615192"/>
              <a:gd name="connsiteX0" fmla="*/ 0 w 1460087"/>
              <a:gd name="connsiteY0" fmla="*/ 307963 h 617329"/>
              <a:gd name="connsiteX1" fmla="*/ 307148 w 1460087"/>
              <a:gd name="connsiteY1" fmla="*/ 815 h 617329"/>
              <a:gd name="connsiteX2" fmla="*/ 1421425 w 1460087"/>
              <a:gd name="connsiteY2" fmla="*/ 284226 h 617329"/>
              <a:gd name="connsiteX3" fmla="*/ 307148 w 1460087"/>
              <a:gd name="connsiteY3" fmla="*/ 615111 h 617329"/>
              <a:gd name="connsiteX4" fmla="*/ 0 w 1460087"/>
              <a:gd name="connsiteY4" fmla="*/ 307963 h 617329"/>
              <a:gd name="connsiteX0" fmla="*/ 0 w 1460087"/>
              <a:gd name="connsiteY0" fmla="*/ 307373 h 616739"/>
              <a:gd name="connsiteX1" fmla="*/ 307148 w 1460087"/>
              <a:gd name="connsiteY1" fmla="*/ 225 h 616739"/>
              <a:gd name="connsiteX2" fmla="*/ 1421425 w 1460087"/>
              <a:gd name="connsiteY2" fmla="*/ 283636 h 616739"/>
              <a:gd name="connsiteX3" fmla="*/ 307148 w 1460087"/>
              <a:gd name="connsiteY3" fmla="*/ 614521 h 616739"/>
              <a:gd name="connsiteX4" fmla="*/ 0 w 1460087"/>
              <a:gd name="connsiteY4" fmla="*/ 307373 h 616739"/>
              <a:gd name="connsiteX0" fmla="*/ 0 w 2259415"/>
              <a:gd name="connsiteY0" fmla="*/ 307373 h 616739"/>
              <a:gd name="connsiteX1" fmla="*/ 1102407 w 2259415"/>
              <a:gd name="connsiteY1" fmla="*/ 225 h 616739"/>
              <a:gd name="connsiteX2" fmla="*/ 2216684 w 2259415"/>
              <a:gd name="connsiteY2" fmla="*/ 283636 h 616739"/>
              <a:gd name="connsiteX3" fmla="*/ 1102407 w 2259415"/>
              <a:gd name="connsiteY3" fmla="*/ 614521 h 616739"/>
              <a:gd name="connsiteX4" fmla="*/ 0 w 2259415"/>
              <a:gd name="connsiteY4" fmla="*/ 307373 h 616739"/>
              <a:gd name="connsiteX0" fmla="*/ 109003 w 2368418"/>
              <a:gd name="connsiteY0" fmla="*/ 307373 h 616739"/>
              <a:gd name="connsiteX1" fmla="*/ 1211410 w 2368418"/>
              <a:gd name="connsiteY1" fmla="*/ 225 h 616739"/>
              <a:gd name="connsiteX2" fmla="*/ 2325687 w 2368418"/>
              <a:gd name="connsiteY2" fmla="*/ 283636 h 616739"/>
              <a:gd name="connsiteX3" fmla="*/ 1211410 w 2368418"/>
              <a:gd name="connsiteY3" fmla="*/ 614521 h 616739"/>
              <a:gd name="connsiteX4" fmla="*/ 109003 w 2368418"/>
              <a:gd name="connsiteY4" fmla="*/ 307373 h 616739"/>
              <a:gd name="connsiteX0" fmla="*/ 63367 w 2322782"/>
              <a:gd name="connsiteY0" fmla="*/ 316209 h 635934"/>
              <a:gd name="connsiteX1" fmla="*/ 1165774 w 2322782"/>
              <a:gd name="connsiteY1" fmla="*/ 9061 h 635934"/>
              <a:gd name="connsiteX2" fmla="*/ 2280051 w 2322782"/>
              <a:gd name="connsiteY2" fmla="*/ 292472 h 635934"/>
              <a:gd name="connsiteX3" fmla="*/ 1165774 w 2322782"/>
              <a:gd name="connsiteY3" fmla="*/ 623357 h 635934"/>
              <a:gd name="connsiteX4" fmla="*/ 63367 w 2322782"/>
              <a:gd name="connsiteY4" fmla="*/ 316209 h 635934"/>
              <a:gd name="connsiteX0" fmla="*/ 0 w 2259415"/>
              <a:gd name="connsiteY0" fmla="*/ 307373 h 616739"/>
              <a:gd name="connsiteX1" fmla="*/ 1102407 w 2259415"/>
              <a:gd name="connsiteY1" fmla="*/ 225 h 616739"/>
              <a:gd name="connsiteX2" fmla="*/ 2216684 w 2259415"/>
              <a:gd name="connsiteY2" fmla="*/ 283636 h 616739"/>
              <a:gd name="connsiteX3" fmla="*/ 1102407 w 2259415"/>
              <a:gd name="connsiteY3" fmla="*/ 614521 h 616739"/>
              <a:gd name="connsiteX4" fmla="*/ 0 w 2259415"/>
              <a:gd name="connsiteY4" fmla="*/ 307373 h 616739"/>
              <a:gd name="connsiteX0" fmla="*/ 0 w 1615122"/>
              <a:gd name="connsiteY0" fmla="*/ 319480 h 616160"/>
              <a:gd name="connsiteX1" fmla="*/ 461452 w 1615122"/>
              <a:gd name="connsiteY1" fmla="*/ 464 h 616160"/>
              <a:gd name="connsiteX2" fmla="*/ 1575729 w 1615122"/>
              <a:gd name="connsiteY2" fmla="*/ 283875 h 616160"/>
              <a:gd name="connsiteX3" fmla="*/ 461452 w 1615122"/>
              <a:gd name="connsiteY3" fmla="*/ 614760 h 616160"/>
              <a:gd name="connsiteX4" fmla="*/ 0 w 1615122"/>
              <a:gd name="connsiteY4" fmla="*/ 319480 h 616160"/>
              <a:gd name="connsiteX0" fmla="*/ 0 w 746139"/>
              <a:gd name="connsiteY0" fmla="*/ 319201 h 618651"/>
              <a:gd name="connsiteX1" fmla="*/ 461452 w 746139"/>
              <a:gd name="connsiteY1" fmla="*/ 185 h 618651"/>
              <a:gd name="connsiteX2" fmla="*/ 649905 w 746139"/>
              <a:gd name="connsiteY2" fmla="*/ 295464 h 618651"/>
              <a:gd name="connsiteX3" fmla="*/ 461452 w 746139"/>
              <a:gd name="connsiteY3" fmla="*/ 614481 h 618651"/>
              <a:gd name="connsiteX4" fmla="*/ 0 w 746139"/>
              <a:gd name="connsiteY4" fmla="*/ 319201 h 618651"/>
              <a:gd name="connsiteX0" fmla="*/ 0 w 818364"/>
              <a:gd name="connsiteY0" fmla="*/ 319091 h 618541"/>
              <a:gd name="connsiteX1" fmla="*/ 461452 w 818364"/>
              <a:gd name="connsiteY1" fmla="*/ 75 h 618541"/>
              <a:gd name="connsiteX2" fmla="*/ 649905 w 818364"/>
              <a:gd name="connsiteY2" fmla="*/ 295354 h 618541"/>
              <a:gd name="connsiteX3" fmla="*/ 461452 w 818364"/>
              <a:gd name="connsiteY3" fmla="*/ 614371 h 618541"/>
              <a:gd name="connsiteX4" fmla="*/ 0 w 818364"/>
              <a:gd name="connsiteY4" fmla="*/ 319091 h 618541"/>
              <a:gd name="connsiteX0" fmla="*/ 0 w 929185"/>
              <a:gd name="connsiteY0" fmla="*/ 319350 h 615767"/>
              <a:gd name="connsiteX1" fmla="*/ 461452 w 929185"/>
              <a:gd name="connsiteY1" fmla="*/ 334 h 615767"/>
              <a:gd name="connsiteX2" fmla="*/ 780470 w 929185"/>
              <a:gd name="connsiteY2" fmla="*/ 271877 h 615767"/>
              <a:gd name="connsiteX3" fmla="*/ 461452 w 929185"/>
              <a:gd name="connsiteY3" fmla="*/ 614630 h 615767"/>
              <a:gd name="connsiteX4" fmla="*/ 0 w 929185"/>
              <a:gd name="connsiteY4" fmla="*/ 319350 h 615767"/>
              <a:gd name="connsiteX0" fmla="*/ 0 w 1583215"/>
              <a:gd name="connsiteY0" fmla="*/ 319571 h 616450"/>
              <a:gd name="connsiteX1" fmla="*/ 461452 w 1583215"/>
              <a:gd name="connsiteY1" fmla="*/ 555 h 616450"/>
              <a:gd name="connsiteX2" fmla="*/ 1492643 w 1583215"/>
              <a:gd name="connsiteY2" fmla="*/ 260230 h 616450"/>
              <a:gd name="connsiteX3" fmla="*/ 461452 w 1583215"/>
              <a:gd name="connsiteY3" fmla="*/ 614851 h 616450"/>
              <a:gd name="connsiteX4" fmla="*/ 0 w 1583215"/>
              <a:gd name="connsiteY4" fmla="*/ 319571 h 616450"/>
              <a:gd name="connsiteX0" fmla="*/ 0 w 1534250"/>
              <a:gd name="connsiteY0" fmla="*/ 320653 h 617532"/>
              <a:gd name="connsiteX1" fmla="*/ 461452 w 1534250"/>
              <a:gd name="connsiteY1" fmla="*/ 1637 h 617532"/>
              <a:gd name="connsiteX2" fmla="*/ 1492643 w 1534250"/>
              <a:gd name="connsiteY2" fmla="*/ 261312 h 617532"/>
              <a:gd name="connsiteX3" fmla="*/ 461452 w 1534250"/>
              <a:gd name="connsiteY3" fmla="*/ 615933 h 617532"/>
              <a:gd name="connsiteX4" fmla="*/ 0 w 1534250"/>
              <a:gd name="connsiteY4" fmla="*/ 320653 h 617532"/>
              <a:gd name="connsiteX0" fmla="*/ 0 w 1492643"/>
              <a:gd name="connsiteY0" fmla="*/ 320653 h 617532"/>
              <a:gd name="connsiteX1" fmla="*/ 461452 w 1492643"/>
              <a:gd name="connsiteY1" fmla="*/ 1637 h 617532"/>
              <a:gd name="connsiteX2" fmla="*/ 1492643 w 1492643"/>
              <a:gd name="connsiteY2" fmla="*/ 261312 h 617532"/>
              <a:gd name="connsiteX3" fmla="*/ 461452 w 1492643"/>
              <a:gd name="connsiteY3" fmla="*/ 615933 h 617532"/>
              <a:gd name="connsiteX4" fmla="*/ 0 w 1492643"/>
              <a:gd name="connsiteY4" fmla="*/ 320653 h 617532"/>
              <a:gd name="connsiteX0" fmla="*/ 0 w 780471"/>
              <a:gd name="connsiteY0" fmla="*/ 319946 h 616363"/>
              <a:gd name="connsiteX1" fmla="*/ 461452 w 780471"/>
              <a:gd name="connsiteY1" fmla="*/ 930 h 616363"/>
              <a:gd name="connsiteX2" fmla="*/ 780471 w 780471"/>
              <a:gd name="connsiteY2" fmla="*/ 272473 h 616363"/>
              <a:gd name="connsiteX3" fmla="*/ 461452 w 780471"/>
              <a:gd name="connsiteY3" fmla="*/ 615226 h 616363"/>
              <a:gd name="connsiteX4" fmla="*/ 0 w 780471"/>
              <a:gd name="connsiteY4" fmla="*/ 319946 h 616363"/>
              <a:gd name="connsiteX0" fmla="*/ 0 w 685515"/>
              <a:gd name="connsiteY0" fmla="*/ 295564 h 614803"/>
              <a:gd name="connsiteX1" fmla="*/ 366496 w 685515"/>
              <a:gd name="connsiteY1" fmla="*/ 285 h 614803"/>
              <a:gd name="connsiteX2" fmla="*/ 685515 w 685515"/>
              <a:gd name="connsiteY2" fmla="*/ 271828 h 614803"/>
              <a:gd name="connsiteX3" fmla="*/ 366496 w 685515"/>
              <a:gd name="connsiteY3" fmla="*/ 614581 h 614803"/>
              <a:gd name="connsiteX4" fmla="*/ 0 w 685515"/>
              <a:gd name="connsiteY4" fmla="*/ 295564 h 614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515" h="614803">
                <a:moveTo>
                  <a:pt x="0" y="295564"/>
                </a:moveTo>
                <a:cubicBezTo>
                  <a:pt x="0" y="19115"/>
                  <a:pt x="252244" y="4241"/>
                  <a:pt x="366496" y="285"/>
                </a:cubicBezTo>
                <a:cubicBezTo>
                  <a:pt x="480748" y="-3671"/>
                  <a:pt x="685513" y="30985"/>
                  <a:pt x="685515" y="271828"/>
                </a:cubicBezTo>
                <a:cubicBezTo>
                  <a:pt x="685515" y="643225"/>
                  <a:pt x="480748" y="610625"/>
                  <a:pt x="366496" y="614581"/>
                </a:cubicBezTo>
                <a:cubicBezTo>
                  <a:pt x="252244" y="618537"/>
                  <a:pt x="0" y="572013"/>
                  <a:pt x="0" y="295564"/>
                </a:cubicBezTo>
                <a:close/>
              </a:path>
            </a:pathLst>
          </a:custGeom>
          <a:solidFill>
            <a:srgbClr val="2399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553284761"/>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400" fill="hold"/>
                                        <p:tgtEl>
                                          <p:spTgt spid="37"/>
                                        </p:tgtEl>
                                        <p:attrNameLst>
                                          <p:attrName>ppt_x</p:attrName>
                                        </p:attrNameLst>
                                      </p:cBhvr>
                                      <p:tavLst>
                                        <p:tav tm="0">
                                          <p:val>
                                            <p:strVal val="#ppt_x"/>
                                          </p:val>
                                        </p:tav>
                                        <p:tav tm="100000">
                                          <p:val>
                                            <p:strVal val="#ppt_x"/>
                                          </p:val>
                                        </p:tav>
                                      </p:tavLst>
                                    </p:anim>
                                    <p:anim calcmode="lin" valueType="num">
                                      <p:cBhvr additive="base">
                                        <p:cTn id="8" dur="4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20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400" fill="hold"/>
                                        <p:tgtEl>
                                          <p:spTgt spid="44"/>
                                        </p:tgtEl>
                                        <p:attrNameLst>
                                          <p:attrName>ppt_x</p:attrName>
                                        </p:attrNameLst>
                                      </p:cBhvr>
                                      <p:tavLst>
                                        <p:tav tm="0">
                                          <p:val>
                                            <p:strVal val="#ppt_x"/>
                                          </p:val>
                                        </p:tav>
                                        <p:tav tm="100000">
                                          <p:val>
                                            <p:strVal val="#ppt_x"/>
                                          </p:val>
                                        </p:tav>
                                      </p:tavLst>
                                    </p:anim>
                                    <p:anim calcmode="lin" valueType="num">
                                      <p:cBhvr additive="base">
                                        <p:cTn id="12" dur="4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decel="50000" fill="hold" nodeType="withEffect">
                                  <p:stCondLst>
                                    <p:cond delay="30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400" fill="hold"/>
                                        <p:tgtEl>
                                          <p:spTgt spid="48"/>
                                        </p:tgtEl>
                                        <p:attrNameLst>
                                          <p:attrName>ppt_x</p:attrName>
                                        </p:attrNameLst>
                                      </p:cBhvr>
                                      <p:tavLst>
                                        <p:tav tm="0">
                                          <p:val>
                                            <p:strVal val="#ppt_x"/>
                                          </p:val>
                                        </p:tav>
                                        <p:tav tm="100000">
                                          <p:val>
                                            <p:strVal val="#ppt_x"/>
                                          </p:val>
                                        </p:tav>
                                      </p:tavLst>
                                    </p:anim>
                                    <p:anim calcmode="lin" valueType="num">
                                      <p:cBhvr additive="base">
                                        <p:cTn id="16" dur="400" fill="hold"/>
                                        <p:tgtEl>
                                          <p:spTgt spid="48"/>
                                        </p:tgtEl>
                                        <p:attrNameLst>
                                          <p:attrName>ppt_y</p:attrName>
                                        </p:attrNameLst>
                                      </p:cBhvr>
                                      <p:tavLst>
                                        <p:tav tm="0">
                                          <p:val>
                                            <p:strVal val="1+#ppt_h/2"/>
                                          </p:val>
                                        </p:tav>
                                        <p:tav tm="100000">
                                          <p:val>
                                            <p:strVal val="#ppt_y"/>
                                          </p:val>
                                        </p:tav>
                                      </p:tavLst>
                                    </p:anim>
                                  </p:childTnLst>
                                </p:cTn>
                              </p:par>
                              <p:par>
                                <p:cTn id="17" presetID="2" presetClass="entr" presetSubtype="4" decel="50000" fill="hold" nodeType="withEffect">
                                  <p:stCondLst>
                                    <p:cond delay="40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400" fill="hold"/>
                                        <p:tgtEl>
                                          <p:spTgt spid="52"/>
                                        </p:tgtEl>
                                        <p:attrNameLst>
                                          <p:attrName>ppt_x</p:attrName>
                                        </p:attrNameLst>
                                      </p:cBhvr>
                                      <p:tavLst>
                                        <p:tav tm="0">
                                          <p:val>
                                            <p:strVal val="#ppt_x"/>
                                          </p:val>
                                        </p:tav>
                                        <p:tav tm="100000">
                                          <p:val>
                                            <p:strVal val="#ppt_x"/>
                                          </p:val>
                                        </p:tav>
                                      </p:tavLst>
                                    </p:anim>
                                    <p:anim calcmode="lin" valueType="num">
                                      <p:cBhvr additive="base">
                                        <p:cTn id="20" dur="400" fill="hold"/>
                                        <p:tgtEl>
                                          <p:spTgt spid="52"/>
                                        </p:tgtEl>
                                        <p:attrNameLst>
                                          <p:attrName>ppt_y</p:attrName>
                                        </p:attrNameLst>
                                      </p:cBhvr>
                                      <p:tavLst>
                                        <p:tav tm="0">
                                          <p:val>
                                            <p:strVal val="1+#ppt_h/2"/>
                                          </p:val>
                                        </p:tav>
                                        <p:tav tm="100000">
                                          <p:val>
                                            <p:strVal val="#ppt_y"/>
                                          </p:val>
                                        </p:tav>
                                      </p:tavLst>
                                    </p:anim>
                                  </p:childTnLst>
                                </p:cTn>
                              </p:par>
                              <p:par>
                                <p:cTn id="21" presetID="2" presetClass="entr" presetSubtype="4" decel="50000" fill="hold" nodeType="withEffect">
                                  <p:stCondLst>
                                    <p:cond delay="500"/>
                                  </p:stCondLst>
                                  <p:childTnLst>
                                    <p:set>
                                      <p:cBhvr>
                                        <p:cTn id="22" dur="1" fill="hold">
                                          <p:stCondLst>
                                            <p:cond delay="0"/>
                                          </p:stCondLst>
                                        </p:cTn>
                                        <p:tgtEl>
                                          <p:spTgt spid="56"/>
                                        </p:tgtEl>
                                        <p:attrNameLst>
                                          <p:attrName>style.visibility</p:attrName>
                                        </p:attrNameLst>
                                      </p:cBhvr>
                                      <p:to>
                                        <p:strVal val="visible"/>
                                      </p:to>
                                    </p:set>
                                    <p:anim calcmode="lin" valueType="num">
                                      <p:cBhvr additive="base">
                                        <p:cTn id="23" dur="400" fill="hold"/>
                                        <p:tgtEl>
                                          <p:spTgt spid="56"/>
                                        </p:tgtEl>
                                        <p:attrNameLst>
                                          <p:attrName>ppt_x</p:attrName>
                                        </p:attrNameLst>
                                      </p:cBhvr>
                                      <p:tavLst>
                                        <p:tav tm="0">
                                          <p:val>
                                            <p:strVal val="#ppt_x"/>
                                          </p:val>
                                        </p:tav>
                                        <p:tav tm="100000">
                                          <p:val>
                                            <p:strVal val="#ppt_x"/>
                                          </p:val>
                                        </p:tav>
                                      </p:tavLst>
                                    </p:anim>
                                    <p:anim calcmode="lin" valueType="num">
                                      <p:cBhvr additive="base">
                                        <p:cTn id="24" dur="4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childTnLst>
                          </p:cTn>
                        </p:par>
                        <p:par>
                          <p:cTn id="29" fill="hold">
                            <p:stCondLst>
                              <p:cond delay="0"/>
                            </p:stCondLst>
                            <p:childTnLst>
                              <p:par>
                                <p:cTn id="30" presetID="6" presetClass="emph" presetSubtype="0" fill="hold" grpId="1" nodeType="afterEffect">
                                  <p:stCondLst>
                                    <p:cond delay="0"/>
                                  </p:stCondLst>
                                  <p:childTnLst>
                                    <p:animScale>
                                      <p:cBhvr>
                                        <p:cTn id="31" dur="700" fill="hold"/>
                                        <p:tgtEl>
                                          <p:spTgt spid="62"/>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2"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8021AD"/>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Research</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EXPERIMENTS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23739152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1741051"/>
            <a:ext cx="6765636" cy="3022342"/>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461957" y="1045729"/>
              <a:ext cx="6125538" cy="987159"/>
            </a:xfrm>
            <a:prstGeom prst="rect">
              <a:avLst/>
            </a:prstGeom>
            <a:noFill/>
          </p:spPr>
          <p:txBody>
            <a:bodyPr wrap="square" rtlCol="0">
              <a:spAutoFit/>
            </a:bodyPr>
            <a:lstStyle/>
            <a:p>
              <a:pPr algn="ctr"/>
              <a:r>
                <a:rPr lang="en-PH" sz="2400" dirty="0">
                  <a:latin typeface="Roboto Condensed" pitchFamily="2" charset="0"/>
                  <a:ea typeface="Roboto Condensed" pitchFamily="2" charset="0"/>
                </a:rPr>
                <a:t>The first corpus is the combined corpus. All</a:t>
              </a:r>
            </a:p>
            <a:p>
              <a:pPr algn="ctr"/>
              <a:r>
                <a:rPr lang="en-PH" sz="2400" dirty="0">
                  <a:latin typeface="Roboto Condensed" pitchFamily="2" charset="0"/>
                  <a:ea typeface="Roboto Condensed" pitchFamily="2" charset="0"/>
                </a:rPr>
                <a:t>of the categories are present in this corpus. It </a:t>
              </a:r>
              <a:r>
                <a:rPr lang="en-PH" sz="2400" dirty="0" smtClean="0">
                  <a:latin typeface="Roboto Condensed" pitchFamily="2" charset="0"/>
                  <a:ea typeface="Roboto Condensed" pitchFamily="2" charset="0"/>
                </a:rPr>
                <a:t>contains </a:t>
              </a:r>
              <a:r>
                <a:rPr lang="en-PH" sz="2400" b="1" dirty="0" smtClean="0">
                  <a:solidFill>
                    <a:srgbClr val="8021AD"/>
                  </a:solidFill>
                  <a:latin typeface="Roboto Condensed" pitchFamily="2" charset="0"/>
                  <a:ea typeface="Roboto Condensed" pitchFamily="2" charset="0"/>
                </a:rPr>
                <a:t>2817</a:t>
              </a:r>
              <a:r>
                <a:rPr lang="en-PH" sz="2400" dirty="0" smtClean="0">
                  <a:latin typeface="Roboto Condensed" pitchFamily="2" charset="0"/>
                  <a:ea typeface="Roboto Condensed" pitchFamily="2" charset="0"/>
                </a:rPr>
                <a:t> </a:t>
              </a:r>
              <a:r>
                <a:rPr lang="en-PH" sz="2400" dirty="0">
                  <a:latin typeface="Roboto Condensed" pitchFamily="2" charset="0"/>
                  <a:ea typeface="Roboto Condensed" pitchFamily="2" charset="0"/>
                </a:rPr>
                <a:t>instances: </a:t>
              </a:r>
              <a:r>
                <a:rPr lang="en-PH" sz="2400" b="1" dirty="0">
                  <a:solidFill>
                    <a:srgbClr val="8021AD"/>
                  </a:solidFill>
                  <a:latin typeface="Roboto Condensed" pitchFamily="2" charset="0"/>
                  <a:ea typeface="Roboto Condensed" pitchFamily="2" charset="0"/>
                </a:rPr>
                <a:t>553 CA</a:t>
              </a:r>
              <a:r>
                <a:rPr lang="en-PH" sz="2400" dirty="0">
                  <a:latin typeface="Roboto Condensed" pitchFamily="2" charset="0"/>
                  <a:ea typeface="Roboto Condensed" pitchFamily="2" charset="0"/>
                </a:rPr>
                <a:t>, </a:t>
              </a:r>
              <a:r>
                <a:rPr lang="en-PH" sz="2400" b="1" dirty="0">
                  <a:solidFill>
                    <a:srgbClr val="8021AD"/>
                  </a:solidFill>
                  <a:latin typeface="Roboto Condensed" pitchFamily="2" charset="0"/>
                  <a:ea typeface="Roboto Condensed" pitchFamily="2" charset="0"/>
                </a:rPr>
                <a:t>92 CD</a:t>
              </a:r>
              <a:r>
                <a:rPr lang="en-PH" sz="2400" dirty="0">
                  <a:latin typeface="Roboto Condensed" pitchFamily="2" charset="0"/>
                  <a:ea typeface="Roboto Condensed" pitchFamily="2" charset="0"/>
                </a:rPr>
                <a:t>, </a:t>
              </a:r>
              <a:r>
                <a:rPr lang="en-PH" sz="2400" b="1" dirty="0">
                  <a:solidFill>
                    <a:srgbClr val="8021AD"/>
                  </a:solidFill>
                  <a:latin typeface="Roboto Condensed" pitchFamily="2" charset="0"/>
                  <a:ea typeface="Roboto Condensed" pitchFamily="2" charset="0"/>
                </a:rPr>
                <a:t>39 D</a:t>
              </a:r>
              <a:r>
                <a:rPr lang="en-PH" sz="2400" dirty="0">
                  <a:latin typeface="Roboto Condensed" pitchFamily="2" charset="0"/>
                  <a:ea typeface="Roboto Condensed" pitchFamily="2" charset="0"/>
                </a:rPr>
                <a:t>, and </a:t>
              </a:r>
              <a:r>
                <a:rPr lang="en-PH" sz="2400" b="1" dirty="0">
                  <a:solidFill>
                    <a:srgbClr val="8021AD"/>
                  </a:solidFill>
                  <a:latin typeface="Roboto Condensed" pitchFamily="2" charset="0"/>
                  <a:ea typeface="Roboto Condensed" pitchFamily="2" charset="0"/>
                </a:rPr>
                <a:t>2133 O</a:t>
              </a:r>
              <a:r>
                <a:rPr lang="en-PH" sz="2400" dirty="0">
                  <a:latin typeface="Roboto Condensed" pitchFamily="2" charset="0"/>
                  <a:ea typeface="Roboto Condensed" pitchFamily="2" charset="0"/>
                </a:rPr>
                <a:t>. </a:t>
              </a:r>
              <a:r>
                <a:rPr lang="en-PH" sz="2400" dirty="0" smtClean="0">
                  <a:latin typeface="Roboto Condensed" pitchFamily="2" charset="0"/>
                  <a:ea typeface="Roboto Condensed" pitchFamily="2" charset="0"/>
                </a:rPr>
                <a:t>This is </a:t>
              </a:r>
              <a:r>
                <a:rPr lang="en-PH" sz="2400" dirty="0">
                  <a:latin typeface="Roboto Condensed" pitchFamily="2" charset="0"/>
                  <a:ea typeface="Roboto Condensed" pitchFamily="2" charset="0"/>
                </a:rPr>
                <a:t>used for the first experiment</a:t>
              </a:r>
              <a:r>
                <a:rPr lang="en-PH" sz="2400" dirty="0" smtClean="0">
                  <a:latin typeface="Roboto Condensed" pitchFamily="2" charset="0"/>
                  <a:ea typeface="Roboto Condensed" pitchFamily="2" charset="0"/>
                </a:rPr>
                <a:t>. </a:t>
              </a:r>
              <a:r>
                <a:rPr lang="en-PH" sz="2400" dirty="0">
                  <a:latin typeface="Roboto Condensed" pitchFamily="2" charset="0"/>
                  <a:ea typeface="Roboto Condensed" pitchFamily="2" charset="0"/>
                </a:rPr>
                <a:t>The next 3 corpus </a:t>
              </a:r>
              <a:r>
                <a:rPr lang="en-PH" sz="2400" dirty="0" smtClean="0">
                  <a:latin typeface="Roboto Condensed" pitchFamily="2" charset="0"/>
                  <a:ea typeface="Roboto Condensed" pitchFamily="2" charset="0"/>
                </a:rPr>
                <a:t>are those </a:t>
              </a:r>
              <a:r>
                <a:rPr lang="en-PH" sz="2400" dirty="0">
                  <a:latin typeface="Roboto Condensed" pitchFamily="2" charset="0"/>
                  <a:ea typeface="Roboto Condensed" pitchFamily="2" charset="0"/>
                </a:rPr>
                <a:t>that only contained two categories each, which </a:t>
              </a:r>
              <a:r>
                <a:rPr lang="en-PH" sz="2400" dirty="0" smtClean="0">
                  <a:latin typeface="Roboto Condensed" pitchFamily="2" charset="0"/>
                  <a:ea typeface="Roboto Condensed" pitchFamily="2" charset="0"/>
                </a:rPr>
                <a:t>is used </a:t>
              </a:r>
              <a:r>
                <a:rPr lang="en-PH" sz="2400" dirty="0">
                  <a:latin typeface="Roboto Condensed" pitchFamily="2" charset="0"/>
                  <a:ea typeface="Roboto Condensed" pitchFamily="2" charset="0"/>
                </a:rPr>
                <a:t>for the second experiment.</a:t>
              </a:r>
              <a:endParaRPr lang="en-PH" sz="2400" dirty="0">
                <a:latin typeface="Roboto Condensed" pitchFamily="2" charset="0"/>
                <a:ea typeface="Roboto Condensed" pitchFamily="2" charset="0"/>
                <a:cs typeface="Roboto Condensed Regular"/>
              </a:endParaRPr>
            </a:p>
          </p:txBody>
        </p:sp>
      </p:grpSp>
      <p:grpSp>
        <p:nvGrpSpPr>
          <p:cNvPr id="12" name="Group 11"/>
          <p:cNvGrpSpPr/>
          <p:nvPr/>
        </p:nvGrpSpPr>
        <p:grpSpPr>
          <a:xfrm>
            <a:off x="1153673" y="1097850"/>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EXPERIMENTAL CORPUS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123883699"/>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8" accel="50000" fill="hold" nodeType="clickEffect">
                                  <p:stCondLst>
                                    <p:cond delay="0"/>
                                  </p:stCondLst>
                                  <p:childTnLst>
                                    <p:anim calcmode="lin" valueType="num">
                                      <p:cBhvr additive="base">
                                        <p:cTn id="16" dur="400"/>
                                        <p:tgtEl>
                                          <p:spTgt spid="11"/>
                                        </p:tgtEl>
                                        <p:attrNameLst>
                                          <p:attrName>ppt_x</p:attrName>
                                        </p:attrNameLst>
                                      </p:cBhvr>
                                      <p:tavLst>
                                        <p:tav tm="0">
                                          <p:val>
                                            <p:strVal val="ppt_x"/>
                                          </p:val>
                                        </p:tav>
                                        <p:tav tm="100000">
                                          <p:val>
                                            <p:strVal val="0-ppt_w/2"/>
                                          </p:val>
                                        </p:tav>
                                      </p:tavLst>
                                    </p:anim>
                                    <p:anim calcmode="lin" valueType="num">
                                      <p:cBhvr additive="base">
                                        <p:cTn id="17" dur="400"/>
                                        <p:tgtEl>
                                          <p:spTgt spid="11"/>
                                        </p:tgtEl>
                                        <p:attrNameLst>
                                          <p:attrName>ppt_y</p:attrName>
                                        </p:attrNameLst>
                                      </p:cBhvr>
                                      <p:tavLst>
                                        <p:tav tm="0">
                                          <p:val>
                                            <p:strVal val="ppt_y"/>
                                          </p:val>
                                        </p:tav>
                                        <p:tav tm="100000">
                                          <p:val>
                                            <p:strVal val="ppt_y"/>
                                          </p:val>
                                        </p:tav>
                                      </p:tavLst>
                                    </p:anim>
                                    <p:set>
                                      <p:cBhvr>
                                        <p:cTn id="18"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1772937"/>
            <a:ext cx="6765636" cy="3030089"/>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461957" y="1032612"/>
              <a:ext cx="6125538" cy="987159"/>
            </a:xfrm>
            <a:prstGeom prst="rect">
              <a:avLst/>
            </a:prstGeom>
            <a:noFill/>
          </p:spPr>
          <p:txBody>
            <a:bodyPr wrap="square" rtlCol="0">
              <a:spAutoFit/>
            </a:bodyPr>
            <a:lstStyle/>
            <a:p>
              <a:pPr algn="ctr"/>
              <a:r>
                <a:rPr lang="en-PH" sz="2400" dirty="0" smtClean="0">
                  <a:latin typeface="Roboto Condensed" pitchFamily="2" charset="0"/>
                  <a:ea typeface="Roboto Condensed" pitchFamily="2" charset="0"/>
                </a:rPr>
                <a:t>This is </a:t>
              </a:r>
              <a:r>
                <a:rPr lang="en-PH" sz="2400" dirty="0">
                  <a:latin typeface="Roboto Condensed" pitchFamily="2" charset="0"/>
                  <a:ea typeface="Roboto Condensed" pitchFamily="2" charset="0"/>
                </a:rPr>
                <a:t>used for the first experiment</a:t>
              </a:r>
              <a:r>
                <a:rPr lang="en-PH" sz="2400" dirty="0" smtClean="0">
                  <a:latin typeface="Roboto Condensed" pitchFamily="2" charset="0"/>
                  <a:ea typeface="Roboto Condensed" pitchFamily="2" charset="0"/>
                </a:rPr>
                <a:t>. </a:t>
              </a:r>
              <a:r>
                <a:rPr lang="en-PH" sz="2400" dirty="0">
                  <a:latin typeface="Roboto Condensed" pitchFamily="2" charset="0"/>
                  <a:ea typeface="Roboto Condensed" pitchFamily="2" charset="0"/>
                </a:rPr>
                <a:t>The next 3 corpus </a:t>
              </a:r>
              <a:r>
                <a:rPr lang="en-PH" sz="2400" dirty="0" smtClean="0">
                  <a:latin typeface="Roboto Condensed" pitchFamily="2" charset="0"/>
                  <a:ea typeface="Roboto Condensed" pitchFamily="2" charset="0"/>
                </a:rPr>
                <a:t>are those </a:t>
              </a:r>
              <a:r>
                <a:rPr lang="en-PH" sz="2400" dirty="0">
                  <a:latin typeface="Roboto Condensed" pitchFamily="2" charset="0"/>
                  <a:ea typeface="Roboto Condensed" pitchFamily="2" charset="0"/>
                </a:rPr>
                <a:t>that only contained two categories each, which </a:t>
              </a:r>
              <a:r>
                <a:rPr lang="en-PH" sz="2400" dirty="0" smtClean="0">
                  <a:latin typeface="Roboto Condensed" pitchFamily="2" charset="0"/>
                  <a:ea typeface="Roboto Condensed" pitchFamily="2" charset="0"/>
                </a:rPr>
                <a:t>is used </a:t>
              </a:r>
              <a:r>
                <a:rPr lang="en-PH" sz="2400" dirty="0">
                  <a:latin typeface="Roboto Condensed" pitchFamily="2" charset="0"/>
                  <a:ea typeface="Roboto Condensed" pitchFamily="2" charset="0"/>
                </a:rPr>
                <a:t>for the second experiment</a:t>
              </a:r>
              <a:r>
                <a:rPr lang="en-PH" sz="2400" dirty="0" smtClean="0">
                  <a:latin typeface="Roboto Condensed" pitchFamily="2" charset="0"/>
                  <a:ea typeface="Roboto Condensed" pitchFamily="2" charset="0"/>
                </a:rPr>
                <a:t>. </a:t>
              </a:r>
              <a:r>
                <a:rPr lang="en-PH" sz="2400" b="1" dirty="0">
                  <a:solidFill>
                    <a:srgbClr val="F76601"/>
                  </a:solidFill>
                  <a:latin typeface="Roboto Condensed" pitchFamily="2" charset="0"/>
                  <a:ea typeface="Roboto Condensed" pitchFamily="2" charset="0"/>
                </a:rPr>
                <a:t>For CA corpus</a:t>
              </a:r>
              <a:r>
                <a:rPr lang="en-PH" sz="2400" dirty="0">
                  <a:latin typeface="Roboto Condensed" pitchFamily="2" charset="0"/>
                  <a:ea typeface="Roboto Condensed" pitchFamily="2" charset="0"/>
                </a:rPr>
                <a:t>, it contains </a:t>
              </a:r>
              <a:r>
                <a:rPr lang="en-PH" sz="2400" b="1" dirty="0">
                  <a:solidFill>
                    <a:srgbClr val="8021AD"/>
                  </a:solidFill>
                  <a:latin typeface="Roboto Condensed" pitchFamily="2" charset="0"/>
                  <a:ea typeface="Roboto Condensed" pitchFamily="2" charset="0"/>
                </a:rPr>
                <a:t>1028 instances</a:t>
              </a:r>
              <a:r>
                <a:rPr lang="en-PH" sz="2400" dirty="0">
                  <a:latin typeface="Roboto Condensed" pitchFamily="2" charset="0"/>
                  <a:ea typeface="Roboto Condensed" pitchFamily="2" charset="0"/>
                </a:rPr>
                <a:t>: </a:t>
              </a:r>
              <a:r>
                <a:rPr lang="en-PH" sz="2400" b="1" dirty="0">
                  <a:solidFill>
                    <a:srgbClr val="8021AD"/>
                  </a:solidFill>
                  <a:latin typeface="Roboto Condensed" pitchFamily="2" charset="0"/>
                  <a:ea typeface="Roboto Condensed" pitchFamily="2" charset="0"/>
                </a:rPr>
                <a:t>567 CA </a:t>
              </a:r>
              <a:r>
                <a:rPr lang="en-PH" sz="2400" dirty="0">
                  <a:latin typeface="Roboto Condensed" pitchFamily="2" charset="0"/>
                  <a:ea typeface="Roboto Condensed" pitchFamily="2" charset="0"/>
                </a:rPr>
                <a:t>and</a:t>
              </a:r>
            </a:p>
            <a:p>
              <a:pPr algn="ctr"/>
              <a:r>
                <a:rPr lang="en-PH" sz="2400" b="1" dirty="0">
                  <a:solidFill>
                    <a:srgbClr val="8021AD"/>
                  </a:solidFill>
                  <a:latin typeface="Roboto Condensed" pitchFamily="2" charset="0"/>
                  <a:ea typeface="Roboto Condensed" pitchFamily="2" charset="0"/>
                </a:rPr>
                <a:t>461 O</a:t>
              </a:r>
              <a:r>
                <a:rPr lang="en-PH" sz="2400" dirty="0">
                  <a:latin typeface="Roboto Condensed" pitchFamily="2" charset="0"/>
                  <a:ea typeface="Roboto Condensed" pitchFamily="2" charset="0"/>
                </a:rPr>
                <a:t>. </a:t>
              </a:r>
              <a:r>
                <a:rPr lang="en-PH" sz="2400" b="1" dirty="0">
                  <a:solidFill>
                    <a:srgbClr val="F76601"/>
                  </a:solidFill>
                  <a:latin typeface="Roboto Condensed" pitchFamily="2" charset="0"/>
                  <a:ea typeface="Roboto Condensed" pitchFamily="2" charset="0"/>
                </a:rPr>
                <a:t>For the CD corpus</a:t>
              </a:r>
              <a:r>
                <a:rPr lang="en-PH" sz="2400" dirty="0">
                  <a:latin typeface="Roboto Condensed" pitchFamily="2" charset="0"/>
                  <a:ea typeface="Roboto Condensed" pitchFamily="2" charset="0"/>
                </a:rPr>
                <a:t>, it contains </a:t>
              </a:r>
              <a:r>
                <a:rPr lang="en-PH" sz="2400" b="1" dirty="0">
                  <a:solidFill>
                    <a:srgbClr val="8021AD"/>
                  </a:solidFill>
                  <a:latin typeface="Roboto Condensed" pitchFamily="2" charset="0"/>
                  <a:ea typeface="Roboto Condensed" pitchFamily="2" charset="0"/>
                </a:rPr>
                <a:t>123 instances</a:t>
              </a:r>
              <a:r>
                <a:rPr lang="en-PH" sz="2400" dirty="0">
                  <a:latin typeface="Roboto Condensed" pitchFamily="2" charset="0"/>
                  <a:ea typeface="Roboto Condensed" pitchFamily="2" charset="0"/>
                </a:rPr>
                <a:t>: </a:t>
              </a:r>
              <a:r>
                <a:rPr lang="en-PH" sz="2400" b="1" dirty="0" smtClean="0">
                  <a:solidFill>
                    <a:srgbClr val="8021AD"/>
                  </a:solidFill>
                  <a:latin typeface="Roboto Condensed" pitchFamily="2" charset="0"/>
                  <a:ea typeface="Roboto Condensed" pitchFamily="2" charset="0"/>
                </a:rPr>
                <a:t>72 CD </a:t>
              </a:r>
              <a:r>
                <a:rPr lang="en-PH" sz="2400" dirty="0">
                  <a:latin typeface="Roboto Condensed" pitchFamily="2" charset="0"/>
                  <a:ea typeface="Roboto Condensed" pitchFamily="2" charset="0"/>
                </a:rPr>
                <a:t>and </a:t>
              </a:r>
              <a:r>
                <a:rPr lang="en-PH" sz="2400" b="1" dirty="0">
                  <a:solidFill>
                    <a:srgbClr val="8021AD"/>
                  </a:solidFill>
                  <a:latin typeface="Roboto Condensed" pitchFamily="2" charset="0"/>
                  <a:ea typeface="Roboto Condensed" pitchFamily="2" charset="0"/>
                </a:rPr>
                <a:t>51 O</a:t>
              </a:r>
              <a:r>
                <a:rPr lang="en-PH" sz="2400" dirty="0">
                  <a:latin typeface="Roboto Condensed" pitchFamily="2" charset="0"/>
                  <a:ea typeface="Roboto Condensed" pitchFamily="2" charset="0"/>
                </a:rPr>
                <a:t>. </a:t>
              </a:r>
              <a:r>
                <a:rPr lang="en-PH" sz="2400" b="1" dirty="0">
                  <a:solidFill>
                    <a:srgbClr val="F76601"/>
                  </a:solidFill>
                  <a:latin typeface="Roboto Condensed" pitchFamily="2" charset="0"/>
                  <a:ea typeface="Roboto Condensed" pitchFamily="2" charset="0"/>
                </a:rPr>
                <a:t>For the D corpus</a:t>
              </a:r>
              <a:r>
                <a:rPr lang="en-PH" sz="2400" dirty="0">
                  <a:latin typeface="Roboto Condensed" pitchFamily="2" charset="0"/>
                  <a:ea typeface="Roboto Condensed" pitchFamily="2" charset="0"/>
                </a:rPr>
                <a:t>, it contains </a:t>
              </a:r>
              <a:r>
                <a:rPr lang="en-PH" sz="2400" b="1" dirty="0">
                  <a:solidFill>
                    <a:srgbClr val="8021AD"/>
                  </a:solidFill>
                  <a:latin typeface="Roboto Condensed" pitchFamily="2" charset="0"/>
                  <a:ea typeface="Roboto Condensed" pitchFamily="2" charset="0"/>
                </a:rPr>
                <a:t>199 </a:t>
              </a:r>
              <a:r>
                <a:rPr lang="en-PH" sz="2400" b="1" dirty="0" smtClean="0">
                  <a:solidFill>
                    <a:srgbClr val="8021AD"/>
                  </a:solidFill>
                  <a:latin typeface="Roboto Condensed" pitchFamily="2" charset="0"/>
                  <a:ea typeface="Roboto Condensed" pitchFamily="2" charset="0"/>
                </a:rPr>
                <a:t>instances</a:t>
              </a:r>
              <a:r>
                <a:rPr lang="en-PH" sz="2400" dirty="0" smtClean="0">
                  <a:latin typeface="Roboto Condensed" pitchFamily="2" charset="0"/>
                  <a:ea typeface="Roboto Condensed" pitchFamily="2" charset="0"/>
                </a:rPr>
                <a:t>: </a:t>
              </a:r>
              <a:r>
                <a:rPr lang="en-PH" sz="2400" b="1" dirty="0" smtClean="0">
                  <a:solidFill>
                    <a:srgbClr val="8021AD"/>
                  </a:solidFill>
                  <a:latin typeface="Roboto Condensed" pitchFamily="2" charset="0"/>
                  <a:ea typeface="Roboto Condensed" pitchFamily="2" charset="0"/>
                </a:rPr>
                <a:t>45 </a:t>
              </a:r>
              <a:r>
                <a:rPr lang="en-PH" sz="2400" b="1" dirty="0">
                  <a:solidFill>
                    <a:srgbClr val="8021AD"/>
                  </a:solidFill>
                  <a:latin typeface="Roboto Condensed" pitchFamily="2" charset="0"/>
                  <a:ea typeface="Roboto Condensed" pitchFamily="2" charset="0"/>
                </a:rPr>
                <a:t>D</a:t>
              </a:r>
              <a:r>
                <a:rPr lang="en-PH" sz="2400" dirty="0">
                  <a:latin typeface="Roboto Condensed" pitchFamily="2" charset="0"/>
                  <a:ea typeface="Roboto Condensed" pitchFamily="2" charset="0"/>
                </a:rPr>
                <a:t> and </a:t>
              </a:r>
              <a:r>
                <a:rPr lang="en-PH" sz="2400" b="1" dirty="0">
                  <a:solidFill>
                    <a:srgbClr val="8021AD"/>
                  </a:solidFill>
                  <a:latin typeface="Roboto Condensed" pitchFamily="2" charset="0"/>
                  <a:ea typeface="Roboto Condensed" pitchFamily="2" charset="0"/>
                </a:rPr>
                <a:t>145 O</a:t>
              </a:r>
              <a:r>
                <a:rPr lang="en-PH" sz="2400" dirty="0">
                  <a:latin typeface="Roboto Condensed" pitchFamily="2" charset="0"/>
                  <a:ea typeface="Roboto Condensed" pitchFamily="2" charset="0"/>
                </a:rPr>
                <a:t>.</a:t>
              </a:r>
              <a:endParaRPr lang="en-PH" sz="2400" dirty="0">
                <a:latin typeface="Roboto Condensed" pitchFamily="2" charset="0"/>
                <a:ea typeface="Roboto Condensed" pitchFamily="2" charset="0"/>
                <a:cs typeface="Roboto Condensed Regular"/>
              </a:endParaRPr>
            </a:p>
          </p:txBody>
        </p:sp>
      </p:grpSp>
      <p:grpSp>
        <p:nvGrpSpPr>
          <p:cNvPr id="12" name="Group 11"/>
          <p:cNvGrpSpPr/>
          <p:nvPr/>
        </p:nvGrpSpPr>
        <p:grpSpPr>
          <a:xfrm>
            <a:off x="1153673" y="1129737"/>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EXPERIMENTAL CORPUS</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0963044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withEffect">
                                  <p:stCondLst>
                                    <p:cond delay="1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400" fill="hold"/>
                                        <p:tgtEl>
                                          <p:spTgt spid="11"/>
                                        </p:tgtEl>
                                        <p:attrNameLst>
                                          <p:attrName>ppt_x</p:attrName>
                                        </p:attrNameLst>
                                      </p:cBhvr>
                                      <p:tavLst>
                                        <p:tav tm="0">
                                          <p:val>
                                            <p:strVal val="1+#ppt_w/2"/>
                                          </p:val>
                                        </p:tav>
                                        <p:tav tm="100000">
                                          <p:val>
                                            <p:strVal val="#ppt_x"/>
                                          </p:val>
                                        </p:tav>
                                      </p:tavLst>
                                    </p:anim>
                                    <p:anim calcmode="lin" valueType="num">
                                      <p:cBhvr additive="base">
                                        <p:cTn id="8" dur="4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12"/>
                                        </p:tgtEl>
                                        <p:attrNameLst>
                                          <p:attrName>ppt_x</p:attrName>
                                        </p:attrNameLst>
                                      </p:cBhvr>
                                      <p:tavLst>
                                        <p:tav tm="0">
                                          <p:val>
                                            <p:strVal val="ppt_x"/>
                                          </p:val>
                                        </p:tav>
                                        <p:tav tm="100000">
                                          <p:val>
                                            <p:strVal val="ppt_x"/>
                                          </p:val>
                                        </p:tav>
                                      </p:tavLst>
                                    </p:anim>
                                    <p:anim calcmode="lin" valueType="num">
                                      <p:cBhvr additive="base">
                                        <p:cTn id="13" dur="400"/>
                                        <p:tgtEl>
                                          <p:spTgt spid="12"/>
                                        </p:tgtEl>
                                        <p:attrNameLst>
                                          <p:attrName>ppt_y</p:attrName>
                                        </p:attrNameLst>
                                      </p:cBhvr>
                                      <p:tavLst>
                                        <p:tav tm="0">
                                          <p:val>
                                            <p:strVal val="ppt_y"/>
                                          </p:val>
                                        </p:tav>
                                        <p:tav tm="100000">
                                          <p:val>
                                            <p:strVal val="0-ppt_h/2"/>
                                          </p:val>
                                        </p:tav>
                                      </p:tavLst>
                                    </p:anim>
                                    <p:set>
                                      <p:cBhvr>
                                        <p:cTn id="14" dur="1" fill="hold">
                                          <p:stCondLst>
                                            <p:cond delay="399"/>
                                          </p:stCondLst>
                                        </p:cTn>
                                        <p:tgtEl>
                                          <p:spTgt spid="12"/>
                                        </p:tgtEl>
                                        <p:attrNameLst>
                                          <p:attrName>style.visibility</p:attrName>
                                        </p:attrNameLst>
                                      </p:cBhvr>
                                      <p:to>
                                        <p:strVal val="hidden"/>
                                      </p:to>
                                    </p:set>
                                  </p:childTnLst>
                                </p:cTn>
                              </p:par>
                              <p:par>
                                <p:cTn id="15" presetID="2" presetClass="exit" presetSubtype="1" accel="50000" fill="hold" nodeType="withEffect">
                                  <p:stCondLst>
                                    <p:cond delay="100"/>
                                  </p:stCondLst>
                                  <p:childTnLst>
                                    <p:anim calcmode="lin" valueType="num">
                                      <p:cBhvr additive="base">
                                        <p:cTn id="16" dur="400"/>
                                        <p:tgtEl>
                                          <p:spTgt spid="11"/>
                                        </p:tgtEl>
                                        <p:attrNameLst>
                                          <p:attrName>ppt_x</p:attrName>
                                        </p:attrNameLst>
                                      </p:cBhvr>
                                      <p:tavLst>
                                        <p:tav tm="0">
                                          <p:val>
                                            <p:strVal val="ppt_x"/>
                                          </p:val>
                                        </p:tav>
                                        <p:tav tm="100000">
                                          <p:val>
                                            <p:strVal val="ppt_x"/>
                                          </p:val>
                                        </p:tav>
                                      </p:tavLst>
                                    </p:anim>
                                    <p:anim calcmode="lin" valueType="num">
                                      <p:cBhvr additive="base">
                                        <p:cTn id="17" dur="400"/>
                                        <p:tgtEl>
                                          <p:spTgt spid="11"/>
                                        </p:tgtEl>
                                        <p:attrNameLst>
                                          <p:attrName>ppt_y</p:attrName>
                                        </p:attrNameLst>
                                      </p:cBhvr>
                                      <p:tavLst>
                                        <p:tav tm="0">
                                          <p:val>
                                            <p:strVal val="ppt_y"/>
                                          </p:val>
                                        </p:tav>
                                        <p:tav tm="100000">
                                          <p:val>
                                            <p:strVal val="0-ppt_h/2"/>
                                          </p:val>
                                        </p:tav>
                                      </p:tavLst>
                                    </p:anim>
                                    <p:set>
                                      <p:cBhvr>
                                        <p:cTn id="18"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6" name="Picture 5"/>
            <p:cNvPicPr>
              <a:picLocks noChangeAspect="1"/>
            </p:cNvPicPr>
            <p:nvPr/>
          </p:nvPicPr>
          <p:blipFill>
            <a:blip r:embed="rId4"/>
            <a:stretch>
              <a:fillRect/>
            </a:stretch>
          </p:blipFill>
          <p:spPr>
            <a:xfrm>
              <a:off x="1962046" y="1708889"/>
              <a:ext cx="5097038" cy="3166830"/>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1: SINGLE CLASSIFIER</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6536448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11"/>
                                        </p:tgtEl>
                                        <p:attrNameLst>
                                          <p:attrName>ppt_x</p:attrName>
                                        </p:attrNameLst>
                                      </p:cBhvr>
                                      <p:tavLst>
                                        <p:tav tm="0">
                                          <p:val>
                                            <p:strVal val="ppt_x"/>
                                          </p:val>
                                        </p:tav>
                                        <p:tav tm="100000">
                                          <p:val>
                                            <p:strVal val="ppt_x"/>
                                          </p:val>
                                        </p:tav>
                                      </p:tavLst>
                                    </p:anim>
                                    <p:anim calcmode="lin" valueType="num">
                                      <p:cBhvr additive="base">
                                        <p:cTn id="21" dur="400"/>
                                        <p:tgtEl>
                                          <p:spTgt spid="11"/>
                                        </p:tgtEl>
                                        <p:attrNameLst>
                                          <p:attrName>ppt_y</p:attrName>
                                        </p:attrNameLst>
                                      </p:cBhvr>
                                      <p:tavLst>
                                        <p:tav tm="0">
                                          <p:val>
                                            <p:strVal val="ppt_y"/>
                                          </p:val>
                                        </p:tav>
                                        <p:tav tm="100000">
                                          <p:val>
                                            <p:strVal val="0-ppt_h/2"/>
                                          </p:val>
                                        </p:tav>
                                      </p:tavLst>
                                    </p:anim>
                                    <p:set>
                                      <p:cBhvr>
                                        <p:cTn id="22"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p:cNvPicPr>
              <a:picLocks noChangeAspect="1"/>
            </p:cNvPicPr>
            <p:nvPr/>
          </p:nvPicPr>
          <p:blipFill>
            <a:blip r:embed="rId4"/>
            <a:stretch>
              <a:fillRect/>
            </a:stretch>
          </p:blipFill>
          <p:spPr>
            <a:xfrm>
              <a:off x="1860758" y="1661585"/>
              <a:ext cx="5304034" cy="3259654"/>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(CA)</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3265494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3"/>
                                        </p:tgtEl>
                                        <p:attrNameLst>
                                          <p:attrName>ppt_x</p:attrName>
                                        </p:attrNameLst>
                                      </p:cBhvr>
                                      <p:tavLst>
                                        <p:tav tm="0">
                                          <p:val>
                                            <p:strVal val="ppt_x"/>
                                          </p:val>
                                        </p:tav>
                                        <p:tav tm="100000">
                                          <p:val>
                                            <p:strVal val="ppt_x"/>
                                          </p:val>
                                        </p:tav>
                                      </p:tavLst>
                                    </p:anim>
                                    <p:anim calcmode="lin" valueType="num">
                                      <p:cBhvr additive="base">
                                        <p:cTn id="21" dur="400"/>
                                        <p:tgtEl>
                                          <p:spTgt spid="3"/>
                                        </p:tgtEl>
                                        <p:attrNameLst>
                                          <p:attrName>ppt_y</p:attrName>
                                        </p:attrNameLst>
                                      </p:cBhvr>
                                      <p:tavLst>
                                        <p:tav tm="0">
                                          <p:val>
                                            <p:strVal val="ppt_y"/>
                                          </p:val>
                                        </p:tav>
                                        <p:tav tm="100000">
                                          <p:val>
                                            <p:strVal val="0-ppt_h/2"/>
                                          </p:val>
                                        </p:tav>
                                      </p:tavLst>
                                    </p:anim>
                                    <p:set>
                                      <p:cBhvr>
                                        <p:cTn id="22"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p:cNvPicPr>
              <a:picLocks noChangeAspect="1"/>
            </p:cNvPicPr>
            <p:nvPr/>
          </p:nvPicPr>
          <p:blipFill>
            <a:blip r:embed="rId4"/>
            <a:stretch>
              <a:fillRect/>
            </a:stretch>
          </p:blipFill>
          <p:spPr>
            <a:xfrm>
              <a:off x="1981513" y="1703917"/>
              <a:ext cx="5162752" cy="3174954"/>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(CD)</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10582859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3"/>
                                        </p:tgtEl>
                                        <p:attrNameLst>
                                          <p:attrName>ppt_x</p:attrName>
                                        </p:attrNameLst>
                                      </p:cBhvr>
                                      <p:tavLst>
                                        <p:tav tm="0">
                                          <p:val>
                                            <p:strVal val="ppt_x"/>
                                          </p:val>
                                        </p:tav>
                                        <p:tav tm="100000">
                                          <p:val>
                                            <p:strVal val="ppt_x"/>
                                          </p:val>
                                        </p:tav>
                                      </p:tavLst>
                                    </p:anim>
                                    <p:anim calcmode="lin" valueType="num">
                                      <p:cBhvr additive="base">
                                        <p:cTn id="21" dur="400"/>
                                        <p:tgtEl>
                                          <p:spTgt spid="3"/>
                                        </p:tgtEl>
                                        <p:attrNameLst>
                                          <p:attrName>ppt_y</p:attrName>
                                        </p:attrNameLst>
                                      </p:cBhvr>
                                      <p:tavLst>
                                        <p:tav tm="0">
                                          <p:val>
                                            <p:strVal val="ppt_y"/>
                                          </p:val>
                                        </p:tav>
                                        <p:tav tm="100000">
                                          <p:val>
                                            <p:strVal val="0-ppt_h/2"/>
                                          </p:val>
                                        </p:tav>
                                      </p:tavLst>
                                    </p:anim>
                                    <p:set>
                                      <p:cBhvr>
                                        <p:cTn id="22"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4" y="1616434"/>
            <a:ext cx="6759322" cy="3348326"/>
            <a:chOff x="1153674" y="1616434"/>
            <a:chExt cx="6759322" cy="3348326"/>
          </a:xfrm>
        </p:grpSpPr>
        <p:sp>
          <p:nvSpPr>
            <p:cNvPr id="30" name="Rectangle 29"/>
            <p:cNvSpPr/>
            <p:nvPr/>
          </p:nvSpPr>
          <p:spPr>
            <a:xfrm>
              <a:off x="1153674" y="1616434"/>
              <a:ext cx="6759322" cy="3348326"/>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2" name="Picture 1"/>
            <p:cNvPicPr>
              <a:picLocks noChangeAspect="1"/>
            </p:cNvPicPr>
            <p:nvPr/>
          </p:nvPicPr>
          <p:blipFill>
            <a:blip r:embed="rId4"/>
            <a:stretch>
              <a:fillRect/>
            </a:stretch>
          </p:blipFill>
          <p:spPr>
            <a:xfrm>
              <a:off x="1893537" y="1693333"/>
              <a:ext cx="5340068" cy="3196122"/>
            </a:xfrm>
            <a:prstGeom prst="rect">
              <a:avLst/>
            </a:prstGeom>
          </p:spPr>
        </p:pic>
      </p:grpSp>
      <p:grpSp>
        <p:nvGrpSpPr>
          <p:cNvPr id="12" name="Group 11"/>
          <p:cNvGrpSpPr/>
          <p:nvPr/>
        </p:nvGrpSpPr>
        <p:grpSpPr>
          <a:xfrm>
            <a:off x="1153673" y="948988"/>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EXPERIMENT 2: MULTIPLE BINARY CLASSIFIER (D)</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8021A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3762368"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Research Experiments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3" name="Oval 12"/>
          <p:cNvSpPr/>
          <p:nvPr/>
        </p:nvSpPr>
        <p:spPr>
          <a:xfrm>
            <a:off x="8241068" y="485244"/>
            <a:ext cx="614296" cy="614296"/>
          </a:xfrm>
          <a:prstGeom prst="ellipse">
            <a:avLst/>
          </a:prstGeom>
          <a:solidFill>
            <a:srgbClr val="F76601"/>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4</a:t>
            </a:r>
            <a:endParaRPr lang="en-PH" sz="2000" b="1" dirty="0">
              <a:solidFill>
                <a:schemeClr val="bg1"/>
              </a:solidFill>
              <a:latin typeface="Roboto Condensed Regular"/>
              <a:cs typeface="Roboto Condensed Regular"/>
            </a:endParaRPr>
          </a:p>
        </p:txBody>
      </p:sp>
      <p:sp>
        <p:nvSpPr>
          <p:cNvPr id="14" name="Oval 13"/>
          <p:cNvSpPr/>
          <p:nvPr/>
        </p:nvSpPr>
        <p:spPr>
          <a:xfrm>
            <a:off x="8241068" y="471416"/>
            <a:ext cx="614296" cy="614296"/>
          </a:xfrm>
          <a:prstGeom prst="ellipse">
            <a:avLst/>
          </a:prstGeom>
          <a:solidFill>
            <a:srgbClr val="F7660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17890787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400" fill="hold"/>
                                        <p:tgtEl>
                                          <p:spTgt spid="3"/>
                                        </p:tgtEl>
                                        <p:attrNameLst>
                                          <p:attrName>ppt_x</p:attrName>
                                        </p:attrNameLst>
                                      </p:cBhvr>
                                      <p:tavLst>
                                        <p:tav tm="0">
                                          <p:val>
                                            <p:strVal val="#ppt_x"/>
                                          </p:val>
                                        </p:tav>
                                        <p:tav tm="100000">
                                          <p:val>
                                            <p:strVal val="#ppt_x"/>
                                          </p:val>
                                        </p:tav>
                                      </p:tavLst>
                                    </p:anim>
                                    <p:anim calcmode="lin" valueType="num">
                                      <p:cBhvr additive="base">
                                        <p:cTn id="12"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4"/>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4"/>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4" grpId="1" animBg="1"/>
      <p:bldP spid="14" grpId="2"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76601"/>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Discussion and Future</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WORKS</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6805050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155405" y="2254255"/>
            <a:ext cx="6765636" cy="1828197"/>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461957" y="1226577"/>
              <a:ext cx="6125538" cy="685872"/>
            </a:xfrm>
            <a:prstGeom prst="rect">
              <a:avLst/>
            </a:prstGeom>
            <a:noFill/>
          </p:spPr>
          <p:txBody>
            <a:bodyPr wrap="square" rtlCol="0" anchor="ctr">
              <a:spAutoFit/>
            </a:bodyPr>
            <a:lstStyle/>
            <a:p>
              <a:pPr algn="ctr"/>
              <a:r>
                <a:rPr lang="en-US" sz="2400" dirty="0" smtClean="0">
                  <a:latin typeface="Roboto Condensed Regular"/>
                  <a:cs typeface="Roboto Condensed Regular"/>
                </a:rPr>
                <a:t>In this research, we </a:t>
              </a:r>
              <a:r>
                <a:rPr lang="en-US" sz="2400" dirty="0">
                  <a:latin typeface="Roboto Condensed Regular"/>
                  <a:cs typeface="Roboto Condensed Regular"/>
                </a:rPr>
                <a:t>attempt to apply an adaptive information extraction architecture that extracts the information from disaster-related Filipino tweets and displays them in an </a:t>
              </a:r>
              <a:r>
                <a:rPr lang="en-US" sz="2400" dirty="0" smtClean="0">
                  <a:latin typeface="Roboto Condensed Regular"/>
                  <a:cs typeface="Roboto Condensed Regular"/>
                </a:rPr>
                <a:t>ontology</a:t>
              </a:r>
              <a:r>
                <a:rPr lang="en-PH" sz="2400" dirty="0" smtClean="0">
                  <a:latin typeface="Roboto Condensed Regular"/>
                  <a:cs typeface="Roboto Condensed Regular"/>
                </a:rPr>
                <a:t>.</a:t>
              </a:r>
              <a:endParaRPr lang="en-PH" sz="2400" dirty="0">
                <a:latin typeface="Roboto Condensed Regular"/>
                <a:cs typeface="Roboto Condensed Regular"/>
              </a:endParaRPr>
            </a:p>
          </p:txBody>
        </p:sp>
      </p:grpSp>
      <p:grpSp>
        <p:nvGrpSpPr>
          <p:cNvPr id="12" name="Group 11"/>
          <p:cNvGrpSpPr/>
          <p:nvPr/>
        </p:nvGrpSpPr>
        <p:grpSpPr>
          <a:xfrm>
            <a:off x="1153673" y="1594551"/>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DISCUSSION OF THE RESEARCH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7660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484880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Discussion and Future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chemeClr val="tx1">
              <a:lumMod val="75000"/>
              <a:lumOff val="25000"/>
            </a:schemeClr>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5</a:t>
            </a:r>
            <a:endParaRPr lang="en-PH" sz="2000" b="1" dirty="0">
              <a:solidFill>
                <a:schemeClr val="bg1"/>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750887151"/>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accel="50000" fill="hold" nodeType="clickEffect">
                                  <p:stCondLst>
                                    <p:cond delay="0"/>
                                  </p:stCondLst>
                                  <p:childTnLst>
                                    <p:anim calcmode="lin" valueType="num">
                                      <p:cBhvr additive="base">
                                        <p:cTn id="16" dur="400"/>
                                        <p:tgtEl>
                                          <p:spTgt spid="12"/>
                                        </p:tgtEl>
                                        <p:attrNameLst>
                                          <p:attrName>ppt_x</p:attrName>
                                        </p:attrNameLst>
                                      </p:cBhvr>
                                      <p:tavLst>
                                        <p:tav tm="0">
                                          <p:val>
                                            <p:strVal val="ppt_x"/>
                                          </p:val>
                                        </p:tav>
                                        <p:tav tm="100000">
                                          <p:val>
                                            <p:strVal val="ppt_x"/>
                                          </p:val>
                                        </p:tav>
                                      </p:tavLst>
                                    </p:anim>
                                    <p:anim calcmode="lin" valueType="num">
                                      <p:cBhvr additive="base">
                                        <p:cTn id="17" dur="400"/>
                                        <p:tgtEl>
                                          <p:spTgt spid="12"/>
                                        </p:tgtEl>
                                        <p:attrNameLst>
                                          <p:attrName>ppt_y</p:attrName>
                                        </p:attrNameLst>
                                      </p:cBhvr>
                                      <p:tavLst>
                                        <p:tav tm="0">
                                          <p:val>
                                            <p:strVal val="ppt_y"/>
                                          </p:val>
                                        </p:tav>
                                        <p:tav tm="100000">
                                          <p:val>
                                            <p:strVal val="0-ppt_h/2"/>
                                          </p:val>
                                        </p:tav>
                                      </p:tavLst>
                                    </p:anim>
                                    <p:set>
                                      <p:cBhvr>
                                        <p:cTn id="18" dur="1" fill="hold">
                                          <p:stCondLst>
                                            <p:cond delay="399"/>
                                          </p:stCondLst>
                                        </p:cTn>
                                        <p:tgtEl>
                                          <p:spTgt spid="12"/>
                                        </p:tgtEl>
                                        <p:attrNameLst>
                                          <p:attrName>style.visibility</p:attrName>
                                        </p:attrNameLst>
                                      </p:cBhvr>
                                      <p:to>
                                        <p:strVal val="hidden"/>
                                      </p:to>
                                    </p:set>
                                  </p:childTnLst>
                                </p:cTn>
                              </p:par>
                              <p:par>
                                <p:cTn id="19" presetID="2" presetClass="exit" presetSubtype="1" accel="50000" fill="hold" nodeType="withEffect">
                                  <p:stCondLst>
                                    <p:cond delay="100"/>
                                  </p:stCondLst>
                                  <p:childTnLst>
                                    <p:anim calcmode="lin" valueType="num">
                                      <p:cBhvr additive="base">
                                        <p:cTn id="20" dur="400"/>
                                        <p:tgtEl>
                                          <p:spTgt spid="11"/>
                                        </p:tgtEl>
                                        <p:attrNameLst>
                                          <p:attrName>ppt_x</p:attrName>
                                        </p:attrNameLst>
                                      </p:cBhvr>
                                      <p:tavLst>
                                        <p:tav tm="0">
                                          <p:val>
                                            <p:strVal val="ppt_x"/>
                                          </p:val>
                                        </p:tav>
                                        <p:tav tm="100000">
                                          <p:val>
                                            <p:strVal val="ppt_x"/>
                                          </p:val>
                                        </p:tav>
                                      </p:tavLst>
                                    </p:anim>
                                    <p:anim calcmode="lin" valueType="num">
                                      <p:cBhvr additive="base">
                                        <p:cTn id="21" dur="400"/>
                                        <p:tgtEl>
                                          <p:spTgt spid="11"/>
                                        </p:tgtEl>
                                        <p:attrNameLst>
                                          <p:attrName>ppt_y</p:attrName>
                                        </p:attrNameLst>
                                      </p:cBhvr>
                                      <p:tavLst>
                                        <p:tav tm="0">
                                          <p:val>
                                            <p:strVal val="ppt_y"/>
                                          </p:val>
                                        </p:tav>
                                        <p:tav tm="100000">
                                          <p:val>
                                            <p:strVal val="0-ppt_h/2"/>
                                          </p:val>
                                        </p:tav>
                                      </p:tavLst>
                                    </p:anim>
                                    <p:set>
                                      <p:cBhvr>
                                        <p:cTn id="22" dur="1" fill="hold">
                                          <p:stCondLst>
                                            <p:cond delay="3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53673" y="1065401"/>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04944" y="988172"/>
              <a:ext cx="6455620" cy="430887"/>
            </a:xfrm>
            <a:prstGeom prst="rect">
              <a:avLst/>
            </a:prstGeom>
            <a:noFill/>
          </p:spPr>
          <p:txBody>
            <a:bodyPr wrap="square" rtlCol="0">
              <a:spAutoFit/>
            </a:bodyPr>
            <a:lstStyle/>
            <a:p>
              <a:pPr algn="ctr"/>
              <a:r>
                <a:rPr lang="en-PH" sz="2200" b="1" dirty="0" smtClean="0">
                  <a:solidFill>
                    <a:schemeClr val="bg1"/>
                  </a:solidFill>
                  <a:latin typeface="Roboto Condensed"/>
                </a:rPr>
                <a:t>FUTURE WORKS FOR THE RESEARCH</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F7660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4848803"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Discussion and Future Works</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chemeClr val="tx1">
              <a:lumMod val="75000"/>
              <a:lumOff val="25000"/>
            </a:schemeClr>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bg1"/>
                </a:solidFill>
                <a:latin typeface="Roboto Condensed Regular"/>
                <a:cs typeface="Roboto Condensed Regular"/>
              </a:rPr>
              <a:t>5</a:t>
            </a:r>
            <a:endParaRPr lang="en-PH" sz="2000" b="1" dirty="0">
              <a:solidFill>
                <a:schemeClr val="bg1"/>
              </a:solidFill>
              <a:latin typeface="Roboto Condensed Regular"/>
              <a:cs typeface="Roboto Condensed Regular"/>
            </a:endParaRPr>
          </a:p>
        </p:txBody>
      </p:sp>
      <p:grpSp>
        <p:nvGrpSpPr>
          <p:cNvPr id="11" name="Group 10"/>
          <p:cNvGrpSpPr/>
          <p:nvPr/>
        </p:nvGrpSpPr>
        <p:grpSpPr>
          <a:xfrm>
            <a:off x="1155405" y="1754533"/>
            <a:ext cx="6765636" cy="3073807"/>
            <a:chOff x="1153673" y="959570"/>
            <a:chExt cx="6765636" cy="1247023"/>
          </a:xfrm>
        </p:grpSpPr>
        <p:sp>
          <p:nvSpPr>
            <p:cNvPr id="13" name="Rectangle 12"/>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4" name="TextBox 13"/>
            <p:cNvSpPr txBox="1"/>
            <p:nvPr/>
          </p:nvSpPr>
          <p:spPr>
            <a:xfrm>
              <a:off x="1461957" y="1201171"/>
              <a:ext cx="6125538" cy="736691"/>
            </a:xfrm>
            <a:prstGeom prst="rect">
              <a:avLst/>
            </a:prstGeom>
            <a:noFill/>
          </p:spPr>
          <p:txBody>
            <a:bodyPr wrap="square" rtlCol="0" anchor="ctr">
              <a:spAutoFit/>
            </a:bodyPr>
            <a:lstStyle/>
            <a:p>
              <a:pPr algn="ctr"/>
              <a:r>
                <a:rPr lang="en-PH" sz="2800" dirty="0">
                  <a:latin typeface="Roboto Condensed Regular"/>
                  <a:cs typeface="Roboto Condensed Regular"/>
                </a:rPr>
                <a:t>At present, the system </a:t>
              </a:r>
              <a:r>
                <a:rPr lang="en-PH" sz="2800" dirty="0" smtClean="0">
                  <a:latin typeface="Roboto Condensed Regular"/>
                  <a:cs typeface="Roboto Condensed Regular"/>
                </a:rPr>
                <a:t>is still </a:t>
              </a:r>
              <a:r>
                <a:rPr lang="en-PH" sz="2800" dirty="0">
                  <a:latin typeface="Roboto Condensed Regular"/>
                  <a:cs typeface="Roboto Condensed Regular"/>
                </a:rPr>
                <a:t>being </a:t>
              </a:r>
              <a:r>
                <a:rPr lang="en-PH" sz="2800" dirty="0" smtClean="0">
                  <a:latin typeface="Roboto Condensed Regular"/>
                  <a:cs typeface="Roboto Condensed Regular"/>
                </a:rPr>
                <a:t>developed. It </a:t>
              </a:r>
              <a:r>
                <a:rPr lang="en-PH" sz="2800" dirty="0">
                  <a:latin typeface="Roboto Condensed Regular"/>
                  <a:cs typeface="Roboto Condensed Regular"/>
                </a:rPr>
                <a:t>is important </a:t>
              </a:r>
              <a:r>
                <a:rPr lang="en-PH" sz="2800" dirty="0" smtClean="0">
                  <a:latin typeface="Roboto Condensed Regular"/>
                  <a:cs typeface="Roboto Condensed Regular"/>
                </a:rPr>
                <a:t>to increase </a:t>
              </a:r>
              <a:r>
                <a:rPr lang="en-PH" sz="2800" dirty="0">
                  <a:latin typeface="Roboto Condensed Regular"/>
                  <a:cs typeface="Roboto Condensed Regular"/>
                </a:rPr>
                <a:t>the instances in the corpus so that there will </a:t>
              </a:r>
              <a:r>
                <a:rPr lang="en-PH" sz="2800" dirty="0" smtClean="0">
                  <a:latin typeface="Roboto Condensed Regular"/>
                  <a:cs typeface="Roboto Condensed Regular"/>
                </a:rPr>
                <a:t>be better </a:t>
              </a:r>
              <a:r>
                <a:rPr lang="en-PH" sz="2800" dirty="0">
                  <a:latin typeface="Roboto Condensed Regular"/>
                  <a:cs typeface="Roboto Condensed Regular"/>
                </a:rPr>
                <a:t>results for future testing.</a:t>
              </a:r>
              <a:endParaRPr lang="en-PH" sz="2800" dirty="0">
                <a:latin typeface="Roboto Condensed Regular"/>
                <a:cs typeface="Roboto Condensed Regular"/>
              </a:endParaRPr>
            </a:p>
          </p:txBody>
        </p:sp>
      </p:grpSp>
      <p:sp>
        <p:nvSpPr>
          <p:cNvPr id="15" name="Oval 14"/>
          <p:cNvSpPr/>
          <p:nvPr/>
        </p:nvSpPr>
        <p:spPr>
          <a:xfrm>
            <a:off x="8241068" y="471416"/>
            <a:ext cx="614296" cy="614296"/>
          </a:xfrm>
          <a:prstGeom prst="ellipse">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35563877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400" fill="hold"/>
                                        <p:tgtEl>
                                          <p:spTgt spid="11"/>
                                        </p:tgtEl>
                                        <p:attrNameLst>
                                          <p:attrName>ppt_x</p:attrName>
                                        </p:attrNameLst>
                                      </p:cBhvr>
                                      <p:tavLst>
                                        <p:tav tm="0">
                                          <p:val>
                                            <p:strVal val="#ppt_x"/>
                                          </p:val>
                                        </p:tav>
                                        <p:tav tm="100000">
                                          <p:val>
                                            <p:strVal val="#ppt_x"/>
                                          </p:val>
                                        </p:tav>
                                      </p:tavLst>
                                    </p:anim>
                                    <p:anim calcmode="lin" valueType="num">
                                      <p:cBhvr additive="base">
                                        <p:cTn id="12" dur="4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5"/>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5"/>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P spid="15" grpId="1" animBg="1"/>
      <p:bldP spid="15" grpId="2"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99FE"/>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Overview of the Current State of</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TECHNOLOGY</a:t>
            </a:r>
            <a:endParaRPr lang="en-US" sz="8000"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40713676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extBox 1"/>
          <p:cNvSpPr txBox="1"/>
          <p:nvPr/>
        </p:nvSpPr>
        <p:spPr>
          <a:xfrm>
            <a:off x="599774" y="1638172"/>
            <a:ext cx="7924049" cy="1659942"/>
          </a:xfrm>
          <a:prstGeom prst="rect">
            <a:avLst/>
          </a:prstGeom>
          <a:noFill/>
        </p:spPr>
        <p:txBody>
          <a:bodyPr wrap="square" rtlCol="0">
            <a:spAutoFit/>
          </a:bodyPr>
          <a:lstStyle/>
          <a:p>
            <a:pPr algn="ctr">
              <a:lnSpc>
                <a:spcPct val="80000"/>
              </a:lnSpc>
            </a:pPr>
            <a:r>
              <a:rPr lang="en-US" sz="4400" dirty="0" smtClean="0">
                <a:solidFill>
                  <a:srgbClr val="FFFFFF"/>
                </a:solidFill>
                <a:effectLst>
                  <a:outerShdw blurRad="50800" dist="38100" dir="5400000" algn="t" rotWithShape="0">
                    <a:prstClr val="black">
                      <a:alpha val="40000"/>
                    </a:prstClr>
                  </a:outerShdw>
                </a:effectLst>
                <a:latin typeface="Roboto Condensed Regular"/>
                <a:cs typeface="Roboto Condensed Regular"/>
              </a:rPr>
              <a:t>THANK YOU FOR</a:t>
            </a:r>
          </a:p>
          <a:p>
            <a:pPr algn="ctr">
              <a:lnSpc>
                <a:spcPct val="80000"/>
              </a:lnSpc>
            </a:pPr>
            <a:r>
              <a:rPr lang="en-US" sz="8000" b="1" dirty="0" smtClean="0">
                <a:solidFill>
                  <a:srgbClr val="FFFFFF"/>
                </a:solidFill>
                <a:effectLst>
                  <a:outerShdw blurRad="50800" dist="38100" dir="5400000" algn="t" rotWithShape="0">
                    <a:prstClr val="black">
                      <a:alpha val="40000"/>
                    </a:prstClr>
                  </a:outerShdw>
                </a:effectLst>
                <a:latin typeface="Roboto Condensed Regular"/>
                <a:ea typeface="Roboto Condensed Bold" pitchFamily="2" charset="0"/>
                <a:cs typeface="Roboto Condensed Regular"/>
              </a:rPr>
              <a:t>LISTENING!</a:t>
            </a:r>
            <a:endParaRPr lang="en-US" sz="8000" b="1" dirty="0">
              <a:solidFill>
                <a:srgbClr val="FFFFFF"/>
              </a:solidFill>
              <a:latin typeface="Roboto Condensed Regular"/>
              <a:ea typeface="Roboto Condensed Bold" pitchFamily="2" charset="0"/>
              <a:cs typeface="Roboto Condensed Regular"/>
            </a:endParaRPr>
          </a:p>
        </p:txBody>
      </p:sp>
    </p:spTree>
    <p:custDataLst>
      <p:tags r:id="rId1"/>
    </p:custDataLst>
    <p:extLst>
      <p:ext uri="{BB962C8B-B14F-4D97-AF65-F5344CB8AC3E}">
        <p14:creationId xmlns:p14="http://schemas.microsoft.com/office/powerpoint/2010/main" val="919927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300"/>
                                        <p:tgtEl>
                                          <p:spTgt spid="2"/>
                                        </p:tgtEl>
                                      </p:cBhvr>
                                    </p:animEffect>
                                    <p:set>
                                      <p:cBhvr>
                                        <p:cTn id="12" dur="1" fill="hold">
                                          <p:stCondLst>
                                            <p:cond delay="2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3" y="1001902"/>
            <a:ext cx="6765636" cy="3898180"/>
            <a:chOff x="1153673" y="959570"/>
            <a:chExt cx="6765636" cy="3898180"/>
          </a:xfrm>
        </p:grpSpPr>
        <p:sp>
          <p:nvSpPr>
            <p:cNvPr id="7" name="Rectangle 6"/>
            <p:cNvSpPr/>
            <p:nvPr/>
          </p:nvSpPr>
          <p:spPr>
            <a:xfrm>
              <a:off x="1153673" y="959570"/>
              <a:ext cx="6765636" cy="389818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365362" y="1264854"/>
              <a:ext cx="2824988" cy="2308324"/>
            </a:xfrm>
            <a:prstGeom prst="rect">
              <a:avLst/>
            </a:prstGeom>
            <a:noFill/>
          </p:spPr>
          <p:txBody>
            <a:bodyPr wrap="square" rtlCol="0">
              <a:spAutoFit/>
            </a:bodyPr>
            <a:lstStyle/>
            <a:p>
              <a:pPr algn="ctr"/>
              <a:r>
                <a:rPr lang="en-US" sz="2400" dirty="0" smtClean="0">
                  <a:latin typeface="Roboto Condensed Regular"/>
                  <a:cs typeface="Roboto Condensed Regular"/>
                </a:rPr>
                <a:t>“about </a:t>
              </a:r>
              <a:r>
                <a:rPr lang="en-US" sz="2400" b="1" dirty="0">
                  <a:solidFill>
                    <a:srgbClr val="2399FE"/>
                  </a:solidFill>
                  <a:latin typeface="Roboto Condensed Regular"/>
                  <a:cs typeface="Roboto Condensed Regular"/>
                </a:rPr>
                <a:t>2 million</a:t>
              </a:r>
              <a:r>
                <a:rPr lang="en-US" sz="2400" dirty="0">
                  <a:latin typeface="Roboto Condensed Regular"/>
                  <a:cs typeface="Roboto Condensed Regular"/>
                </a:rPr>
                <a:t> people </a:t>
              </a:r>
              <a:r>
                <a:rPr lang="en-US" sz="2400" b="1" dirty="0">
                  <a:solidFill>
                    <a:srgbClr val="2399FE"/>
                  </a:solidFill>
                  <a:latin typeface="Roboto Condensed Regular"/>
                  <a:cs typeface="Roboto Condensed Regular"/>
                </a:rPr>
                <a:t>died</a:t>
              </a:r>
              <a:r>
                <a:rPr lang="en-US" sz="2400" dirty="0">
                  <a:latin typeface="Roboto Condensed Regular"/>
                  <a:cs typeface="Roboto Condensed Regular"/>
                </a:rPr>
                <a:t> and an estimate of </a:t>
              </a:r>
              <a:r>
                <a:rPr lang="en-US" sz="2400" b="1" dirty="0">
                  <a:solidFill>
                    <a:srgbClr val="2399FE"/>
                  </a:solidFill>
                  <a:latin typeface="Roboto Condensed Regular"/>
                  <a:cs typeface="Roboto Condensed Regular"/>
                </a:rPr>
                <a:t>US$ 1.7</a:t>
              </a:r>
              <a:r>
                <a:rPr lang="en-US" sz="2400" b="1" dirty="0">
                  <a:latin typeface="Roboto Condensed Regular"/>
                  <a:cs typeface="Roboto Condensed Regular"/>
                </a:rPr>
                <a:t> </a:t>
              </a:r>
              <a:r>
                <a:rPr lang="en-US" sz="2400" b="1" dirty="0">
                  <a:solidFill>
                    <a:srgbClr val="2399FE"/>
                  </a:solidFill>
                  <a:latin typeface="Roboto Condensed Regular"/>
                  <a:cs typeface="Roboto Condensed Regular"/>
                </a:rPr>
                <a:t>trillion</a:t>
              </a:r>
              <a:r>
                <a:rPr lang="en-US" sz="2400" dirty="0">
                  <a:latin typeface="Roboto Condensed Regular"/>
                  <a:cs typeface="Roboto Condensed Regular"/>
                </a:rPr>
                <a:t> of </a:t>
              </a:r>
              <a:r>
                <a:rPr lang="en-US" sz="2400" b="1" dirty="0">
                  <a:solidFill>
                    <a:srgbClr val="2399FE"/>
                  </a:solidFill>
                  <a:latin typeface="Roboto Condensed Regular"/>
                  <a:cs typeface="Roboto Condensed Regular"/>
                </a:rPr>
                <a:t>damage</a:t>
              </a:r>
              <a:r>
                <a:rPr lang="en-US" sz="2400" dirty="0">
                  <a:latin typeface="Roboto Condensed Regular"/>
                  <a:cs typeface="Roboto Condensed Regular"/>
                </a:rPr>
                <a:t> were sustained in </a:t>
              </a:r>
              <a:r>
                <a:rPr lang="en-US" sz="2400" dirty="0" smtClean="0">
                  <a:latin typeface="Roboto Condensed Regular"/>
                  <a:cs typeface="Roboto Condensed Regular"/>
                </a:rPr>
                <a:t>disasters…”</a:t>
              </a:r>
              <a:r>
                <a:rPr lang="en-PH" sz="2400" dirty="0" smtClean="0">
                  <a:latin typeface="Roboto Condensed Regular"/>
                  <a:cs typeface="Roboto Condensed Regular"/>
                </a:rPr>
                <a:t> </a:t>
              </a:r>
              <a:endParaRPr lang="en-PH" sz="2200" dirty="0">
                <a:latin typeface="Roboto Condensed Regular"/>
                <a:cs typeface="Roboto Condensed Regular"/>
              </a:endParaRPr>
            </a:p>
          </p:txBody>
        </p:sp>
        <p:pic>
          <p:nvPicPr>
            <p:cNvPr id="13" name="Picture 12" descr="http://static.guim.co.uk/sys-images/Guardian/Pix/pictures/2009/9/28/1254125198182/flooding-in-Philippines-001.jpg"/>
            <p:cNvPicPr>
              <a:picLocks noChangeAspect="1" noChangeArrowheads="1"/>
            </p:cNvPicPr>
            <p:nvPr/>
          </p:nvPicPr>
          <p:blipFill rotWithShape="1">
            <a:blip r:embed="rId4">
              <a:extLst>
                <a:ext uri="{28A0092B-C50C-407E-A947-70E740481C1C}">
                  <a14:useLocalDpi xmlns:a14="http://schemas.microsoft.com/office/drawing/2010/main" val="0"/>
                </a:ext>
              </a:extLst>
            </a:blip>
            <a:srcRect l="27017" r="14842"/>
            <a:stretch/>
          </p:blipFill>
          <p:spPr bwMode="auto">
            <a:xfrm>
              <a:off x="4307375" y="1195917"/>
              <a:ext cx="3333750" cy="3440359"/>
            </a:xfrm>
            <a:prstGeom prst="rect">
              <a:avLst/>
            </a:prstGeom>
            <a:noFill/>
            <a:extLst>
              <a:ext uri="{909E8E84-426E-40dd-AFC4-6F175D3DCCD1}">
                <a14:hiddenFill xmlns:a14="http://schemas.microsoft.com/office/drawing/2010/main" xmlns="">
                  <a:solidFill>
                    <a:srgbClr val="FFFFFF"/>
                  </a:solidFill>
                </a14:hiddenFill>
              </a:ext>
            </a:extLst>
          </p:spPr>
        </p:pic>
        <p:pic>
          <p:nvPicPr>
            <p:cNvPr id="14" name="Picture 2" descr="http://globalnation.inquirer.net/files/2013/06/UNISDR-300x250.jpg"/>
            <p:cNvPicPr>
              <a:picLocks noChangeAspect="1" noChangeArrowheads="1"/>
            </p:cNvPicPr>
            <p:nvPr/>
          </p:nvPicPr>
          <p:blipFill rotWithShape="1">
            <a:blip r:embed="rId5">
              <a:extLst>
                <a:ext uri="{28A0092B-C50C-407E-A947-70E740481C1C}">
                  <a14:useLocalDpi xmlns:a14="http://schemas.microsoft.com/office/drawing/2010/main" val="0"/>
                </a:ext>
              </a:extLst>
            </a:blip>
            <a:srcRect t="26489" b="32829"/>
            <a:stretch/>
          </p:blipFill>
          <p:spPr bwMode="auto">
            <a:xfrm>
              <a:off x="1306945" y="3545423"/>
              <a:ext cx="2957486" cy="1002637"/>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302346674"/>
      </p:ext>
    </p:extLst>
  </p:cSld>
  <p:clrMapOvr>
    <a:masterClrMapping/>
  </p:clrMapOvr>
  <mc:AlternateContent xmlns:mc="http://schemas.openxmlformats.org/markup-compatibility/2006" xmlns:p14="http://schemas.microsoft.com/office/powerpoint/2010/main">
    <mc:Choice Requires="p14">
      <p:transition spd="med" p14:dur="600">
        <p:push dir="u"/>
      </p:transition>
    </mc:Choice>
    <mc:Fallback xmlns="">
      <p:transition xmlns:p14="http://schemas.microsoft.com/office/powerpoint/2010/main" spd="med">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400" fill="hold"/>
                                        <p:tgtEl>
                                          <p:spTgt spid="3"/>
                                        </p:tgtEl>
                                        <p:attrNameLst>
                                          <p:attrName>ppt_x</p:attrName>
                                        </p:attrNameLst>
                                      </p:cBhvr>
                                      <p:tavLst>
                                        <p:tav tm="0">
                                          <p:val>
                                            <p:strVal val="#ppt_x"/>
                                          </p:val>
                                        </p:tav>
                                        <p:tav tm="100000">
                                          <p:val>
                                            <p:strVal val="#ppt_x"/>
                                          </p:val>
                                        </p:tav>
                                      </p:tavLst>
                                    </p:anim>
                                    <p:anim calcmode="lin" valueType="num">
                                      <p:cBhvr additive="base">
                                        <p:cTn id="8"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3"/>
                                        </p:tgtEl>
                                        <p:attrNameLst>
                                          <p:attrName>ppt_x</p:attrName>
                                        </p:attrNameLst>
                                      </p:cBhvr>
                                      <p:tavLst>
                                        <p:tav tm="0">
                                          <p:val>
                                            <p:strVal val="ppt_x"/>
                                          </p:val>
                                        </p:tav>
                                        <p:tav tm="100000">
                                          <p:val>
                                            <p:strVal val="ppt_x"/>
                                          </p:val>
                                        </p:tav>
                                      </p:tavLst>
                                    </p:anim>
                                    <p:anim calcmode="lin" valueType="num">
                                      <p:cBhvr additive="base">
                                        <p:cTn id="13" dur="400"/>
                                        <p:tgtEl>
                                          <p:spTgt spid="3"/>
                                        </p:tgtEl>
                                        <p:attrNameLst>
                                          <p:attrName>ppt_y</p:attrName>
                                        </p:attrNameLst>
                                      </p:cBhvr>
                                      <p:tavLst>
                                        <p:tav tm="0">
                                          <p:val>
                                            <p:strVal val="ppt_y"/>
                                          </p:val>
                                        </p:tav>
                                        <p:tav tm="100000">
                                          <p:val>
                                            <p:strVal val="0-ppt_h/2"/>
                                          </p:val>
                                        </p:tav>
                                      </p:tavLst>
                                    </p:anim>
                                    <p:set>
                                      <p:cBhvr>
                                        <p:cTn id="14"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153673" y="1097149"/>
            <a:ext cx="6765636" cy="3750013"/>
            <a:chOff x="1153673" y="959570"/>
            <a:chExt cx="6765636" cy="3750013"/>
          </a:xfrm>
        </p:grpSpPr>
        <p:sp>
          <p:nvSpPr>
            <p:cNvPr id="7" name="Rectangle 6"/>
            <p:cNvSpPr/>
            <p:nvPr/>
          </p:nvSpPr>
          <p:spPr>
            <a:xfrm>
              <a:off x="1153673" y="959570"/>
              <a:ext cx="6765636" cy="375001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pic>
          <p:nvPicPr>
            <p:cNvPr id="11" name="Picture 2" descr="http://vanimg.s3.amazonaws.com/1013-icons-38.jpg"/>
            <p:cNvPicPr>
              <a:picLocks noChangeAspect="1" noChangeArrowheads="1"/>
            </p:cNvPicPr>
            <p:nvPr/>
          </p:nvPicPr>
          <p:blipFill rotWithShape="1">
            <a:blip r:embed="rId4">
              <a:extLst>
                <a:ext uri="{28A0092B-C50C-407E-A947-70E740481C1C}">
                  <a14:useLocalDpi xmlns:a14="http://schemas.microsoft.com/office/drawing/2010/main" val="0"/>
                </a:ext>
              </a:extLst>
            </a:blip>
            <a:srcRect l="4905" t="7001" r="48967" b="8121"/>
            <a:stretch/>
          </p:blipFill>
          <p:spPr bwMode="auto">
            <a:xfrm>
              <a:off x="1471079" y="1226535"/>
              <a:ext cx="3196168" cy="3207879"/>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TextBox 11"/>
            <p:cNvSpPr txBox="1"/>
            <p:nvPr/>
          </p:nvSpPr>
          <p:spPr>
            <a:xfrm>
              <a:off x="4863358" y="1755640"/>
              <a:ext cx="2746045" cy="2062103"/>
            </a:xfrm>
            <a:prstGeom prst="rect">
              <a:avLst/>
            </a:prstGeom>
            <a:noFill/>
          </p:spPr>
          <p:txBody>
            <a:bodyPr wrap="square" rtlCol="0">
              <a:spAutoFit/>
            </a:bodyPr>
            <a:lstStyle/>
            <a:p>
              <a:pPr algn="ctr"/>
              <a:r>
                <a:rPr lang="en-PH" sz="2400" dirty="0">
                  <a:latin typeface="Roboto Condensed Bold" pitchFamily="2" charset="0"/>
                  <a:ea typeface="Roboto Condensed Bold" pitchFamily="2" charset="0"/>
                </a:rPr>
                <a:t> </a:t>
              </a:r>
              <a:r>
                <a:rPr lang="en-PH" sz="2400" dirty="0" smtClean="0">
                  <a:latin typeface="Roboto Condensed Bold" pitchFamily="2" charset="0"/>
                  <a:ea typeface="Roboto Condensed Bold" pitchFamily="2" charset="0"/>
                </a:rPr>
                <a:t>The</a:t>
              </a:r>
              <a:endParaRPr lang="en-PH" sz="2400" b="1" dirty="0" smtClean="0">
                <a:solidFill>
                  <a:srgbClr val="7030A0"/>
                </a:solidFill>
                <a:latin typeface="Roboto Condensed Bold" pitchFamily="2" charset="0"/>
                <a:ea typeface="Roboto Condensed Bold" pitchFamily="2" charset="0"/>
              </a:endParaRPr>
            </a:p>
            <a:p>
              <a:pPr algn="ctr"/>
              <a:r>
                <a:rPr lang="en-PH" sz="3600" b="1" dirty="0" smtClean="0">
                  <a:solidFill>
                    <a:srgbClr val="2399FE"/>
                  </a:solidFill>
                  <a:latin typeface="Roboto Condensed Bold" pitchFamily="2" charset="0"/>
                  <a:ea typeface="Roboto Condensed Bold" pitchFamily="2" charset="0"/>
                </a:rPr>
                <a:t>Philippines</a:t>
              </a:r>
              <a:endParaRPr lang="en-PH" sz="2000" b="1" dirty="0" smtClean="0">
                <a:solidFill>
                  <a:srgbClr val="2399FE"/>
                </a:solidFill>
                <a:latin typeface="Roboto Condensed Bold" pitchFamily="2" charset="0"/>
                <a:ea typeface="Roboto Condensed Bold" pitchFamily="2" charset="0"/>
              </a:endParaRPr>
            </a:p>
            <a:p>
              <a:pPr algn="ctr"/>
              <a:r>
                <a:rPr lang="en-PH" sz="2000" dirty="0">
                  <a:latin typeface="Roboto Condensed Bold" pitchFamily="2" charset="0"/>
                  <a:ea typeface="Roboto Condensed Bold" pitchFamily="2" charset="0"/>
                </a:rPr>
                <a:t>i</a:t>
              </a:r>
              <a:r>
                <a:rPr lang="en-PH" sz="2000" dirty="0" smtClean="0">
                  <a:latin typeface="Roboto Condensed Bold" pitchFamily="2" charset="0"/>
                  <a:ea typeface="Roboto Condensed Bold" pitchFamily="2" charset="0"/>
                </a:rPr>
                <a:t>s considered as the</a:t>
              </a:r>
              <a:endParaRPr lang="en-PH" sz="2000" dirty="0">
                <a:latin typeface="Roboto Condensed Bold" pitchFamily="2" charset="0"/>
                <a:ea typeface="Roboto Condensed Bold" pitchFamily="2" charset="0"/>
              </a:endParaRPr>
            </a:p>
            <a:p>
              <a:pPr algn="ctr"/>
              <a:r>
                <a:rPr lang="en-PH" sz="2400" b="1" dirty="0" smtClean="0">
                  <a:solidFill>
                    <a:srgbClr val="2399FE"/>
                  </a:solidFill>
                  <a:latin typeface="Roboto Condensed Bold" pitchFamily="2" charset="0"/>
                  <a:ea typeface="Roboto Condensed Bold" pitchFamily="2" charset="0"/>
                </a:rPr>
                <a:t>Social Media Capital of the World</a:t>
              </a:r>
              <a:r>
                <a:rPr lang="en-PH" sz="2000" dirty="0">
                  <a:latin typeface="Roboto Condensed Bold" pitchFamily="2" charset="0"/>
                  <a:ea typeface="Roboto Condensed Bold" pitchFamily="2" charset="0"/>
                </a:rPr>
                <a:t>.</a:t>
              </a:r>
              <a:endParaRPr lang="en-US" sz="2000" dirty="0">
                <a:latin typeface="Roboto Condensed Bold" pitchFamily="2" charset="0"/>
                <a:ea typeface="Roboto Condensed Bold" pitchFamily="2" charset="0"/>
              </a:endParaRPr>
            </a:p>
          </p:txBody>
        </p:sp>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40726245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2"/>
                                        </p:tgtEl>
                                        <p:attrNameLst>
                                          <p:attrName>ppt_x</p:attrName>
                                        </p:attrNameLst>
                                      </p:cBhvr>
                                      <p:tavLst>
                                        <p:tav tm="0">
                                          <p:val>
                                            <p:strVal val="ppt_x"/>
                                          </p:val>
                                        </p:tav>
                                        <p:tav tm="100000">
                                          <p:val>
                                            <p:strVal val="ppt_x"/>
                                          </p:val>
                                        </p:tav>
                                      </p:tavLst>
                                    </p:anim>
                                    <p:anim calcmode="lin" valueType="num">
                                      <p:cBhvr additive="base">
                                        <p:cTn id="13" dur="400"/>
                                        <p:tgtEl>
                                          <p:spTgt spid="2"/>
                                        </p:tgtEl>
                                        <p:attrNameLst>
                                          <p:attrName>ppt_y</p:attrName>
                                        </p:attrNameLst>
                                      </p:cBhvr>
                                      <p:tavLst>
                                        <p:tav tm="0">
                                          <p:val>
                                            <p:strVal val="ppt_y"/>
                                          </p:val>
                                        </p:tav>
                                        <p:tav tm="100000">
                                          <p:val>
                                            <p:strVal val="0-ppt_h/2"/>
                                          </p:val>
                                        </p:tav>
                                      </p:tavLst>
                                    </p:anim>
                                    <p:set>
                                      <p:cBhvr>
                                        <p:cTn id="14" dur="1" fill="hold">
                                          <p:stCondLst>
                                            <p:cond delay="3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153673" y="1287644"/>
            <a:ext cx="6765636" cy="3379600"/>
            <a:chOff x="1153673" y="1107733"/>
            <a:chExt cx="6765636" cy="3379600"/>
          </a:xfrm>
        </p:grpSpPr>
        <p:sp>
          <p:nvSpPr>
            <p:cNvPr id="7" name="Rectangle 6"/>
            <p:cNvSpPr/>
            <p:nvPr/>
          </p:nvSpPr>
          <p:spPr>
            <a:xfrm>
              <a:off x="1153673" y="1107733"/>
              <a:ext cx="6765636" cy="337960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2" name="TextBox 11"/>
            <p:cNvSpPr txBox="1"/>
            <p:nvPr/>
          </p:nvSpPr>
          <p:spPr>
            <a:xfrm>
              <a:off x="1328636" y="1258239"/>
              <a:ext cx="2961014" cy="3046988"/>
            </a:xfrm>
            <a:prstGeom prst="rect">
              <a:avLst/>
            </a:prstGeom>
            <a:noFill/>
          </p:spPr>
          <p:txBody>
            <a:bodyPr wrap="square" rtlCol="0">
              <a:spAutoFit/>
            </a:bodyPr>
            <a:lstStyle/>
            <a:p>
              <a:pPr algn="ctr"/>
              <a:r>
                <a:rPr lang="en-US" sz="2400" b="1" dirty="0">
                  <a:solidFill>
                    <a:srgbClr val="2399FE"/>
                  </a:solidFill>
                  <a:latin typeface="Roboto Condensed Bold"/>
                  <a:cs typeface="Roboto Condensed Bold"/>
                </a:rPr>
                <a:t>Twitter</a:t>
              </a:r>
              <a:r>
                <a:rPr lang="en-US" sz="2400" dirty="0">
                  <a:latin typeface="Roboto Condensed Bold"/>
                  <a:cs typeface="Roboto Condensed Bold"/>
                </a:rPr>
                <a:t>, a popular microblogging platform where users can post </a:t>
              </a:r>
              <a:r>
                <a:rPr lang="en-US" sz="2400" b="1" dirty="0">
                  <a:solidFill>
                    <a:srgbClr val="2399FE"/>
                  </a:solidFill>
                  <a:latin typeface="Roboto Condensed Bold"/>
                  <a:cs typeface="Roboto Condensed Bold"/>
                </a:rPr>
                <a:t>statuses</a:t>
              </a:r>
              <a:r>
                <a:rPr lang="en-US" sz="2400" dirty="0">
                  <a:latin typeface="Roboto Condensed Bold"/>
                  <a:cs typeface="Roboto Condensed Bold"/>
                </a:rPr>
                <a:t> in </a:t>
              </a:r>
              <a:r>
                <a:rPr lang="en-US" sz="2400" b="1" dirty="0">
                  <a:solidFill>
                    <a:srgbClr val="2399FE"/>
                  </a:solidFill>
                  <a:latin typeface="Roboto Condensed Bold"/>
                  <a:cs typeface="Roboto Condensed Bold"/>
                </a:rPr>
                <a:t>real-time</a:t>
              </a:r>
              <a:r>
                <a:rPr lang="en-US" sz="2400" dirty="0">
                  <a:latin typeface="Roboto Condensed Bold"/>
                  <a:cs typeface="Roboto Condensed Bold"/>
                </a:rPr>
                <a:t>, is </a:t>
              </a:r>
              <a:r>
                <a:rPr lang="en-US" sz="2400" dirty="0" smtClean="0">
                  <a:latin typeface="Roboto Condensed Bold"/>
                  <a:cs typeface="Roboto Condensed Bold"/>
                </a:rPr>
                <a:t>used to </a:t>
              </a:r>
              <a:r>
                <a:rPr lang="en-US" sz="2400" b="1" dirty="0">
                  <a:solidFill>
                    <a:srgbClr val="2399FE"/>
                  </a:solidFill>
                  <a:latin typeface="Roboto Condensed Bold"/>
                  <a:cs typeface="Roboto Condensed Bold"/>
                </a:rPr>
                <a:t>share information</a:t>
              </a:r>
              <a:r>
                <a:rPr lang="en-US" sz="2400" dirty="0">
                  <a:latin typeface="Roboto Condensed Bold"/>
                  <a:cs typeface="Roboto Condensed Bold"/>
                </a:rPr>
                <a:t> regarding the </a:t>
              </a:r>
              <a:r>
                <a:rPr lang="en-US" sz="2400" b="1" dirty="0">
                  <a:solidFill>
                    <a:srgbClr val="2399FE"/>
                  </a:solidFill>
                  <a:latin typeface="Roboto Condensed Bold"/>
                  <a:cs typeface="Roboto Condensed Bold"/>
                </a:rPr>
                <a:t>disaster</a:t>
              </a:r>
              <a:r>
                <a:rPr lang="en-US" sz="2400" dirty="0">
                  <a:latin typeface="Roboto Condensed Bold"/>
                  <a:cs typeface="Roboto Condensed Bold"/>
                </a:rPr>
                <a:t> as well as </a:t>
              </a:r>
              <a:r>
                <a:rPr lang="en-US" sz="2400" b="1" dirty="0">
                  <a:solidFill>
                    <a:srgbClr val="2399FE"/>
                  </a:solidFill>
                  <a:latin typeface="Roboto Condensed Bold"/>
                  <a:cs typeface="Roboto Condensed Bold"/>
                </a:rPr>
                <a:t>response efforts</a:t>
              </a:r>
              <a:r>
                <a:rPr lang="en-US" sz="2400" dirty="0">
                  <a:latin typeface="Roboto Condensed Bold"/>
                  <a:cs typeface="Roboto Condensed Bold"/>
                </a:rPr>
                <a:t>.</a:t>
              </a:r>
              <a:r>
                <a:rPr lang="en-PH" sz="2400" dirty="0">
                  <a:latin typeface="Roboto Condensed Bold"/>
                  <a:cs typeface="Roboto Condensed Bold"/>
                </a:rPr>
                <a:t> </a:t>
              </a:r>
              <a:endParaRPr lang="en-US" sz="2000" dirty="0">
                <a:latin typeface="Roboto Condensed Bold"/>
                <a:ea typeface="Roboto Condensed Bold" pitchFamily="2" charset="0"/>
                <a:cs typeface="Roboto Condensed Bold"/>
              </a:endParaRPr>
            </a:p>
          </p:txBody>
        </p:sp>
        <p:pic>
          <p:nvPicPr>
            <p:cNvPr id="3" name="Picture 2"/>
            <p:cNvPicPr>
              <a:picLocks noChangeAspect="1"/>
            </p:cNvPicPr>
            <p:nvPr/>
          </p:nvPicPr>
          <p:blipFill>
            <a:blip r:embed="rId4"/>
            <a:stretch>
              <a:fillRect/>
            </a:stretch>
          </p:blipFill>
          <p:spPr>
            <a:xfrm>
              <a:off x="4395480" y="1485265"/>
              <a:ext cx="3219550" cy="2617472"/>
            </a:xfrm>
            <a:prstGeom prst="rect">
              <a:avLst/>
            </a:prstGeom>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7651262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400" fill="hold"/>
                                        <p:tgtEl>
                                          <p:spTgt spid="6"/>
                                        </p:tgtEl>
                                        <p:attrNameLst>
                                          <p:attrName>ppt_x</p:attrName>
                                        </p:attrNameLst>
                                      </p:cBhvr>
                                      <p:tavLst>
                                        <p:tav tm="0">
                                          <p:val>
                                            <p:strVal val="#ppt_x"/>
                                          </p:val>
                                        </p:tav>
                                        <p:tav tm="100000">
                                          <p:val>
                                            <p:strVal val="#ppt_x"/>
                                          </p:val>
                                        </p:tav>
                                      </p:tavLst>
                                    </p:anim>
                                    <p:anim calcmode="lin" valueType="num">
                                      <p:cBhvr additive="base">
                                        <p:cTn id="8" dur="4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6"/>
                                        </p:tgtEl>
                                        <p:attrNameLst>
                                          <p:attrName>ppt_x</p:attrName>
                                        </p:attrNameLst>
                                      </p:cBhvr>
                                      <p:tavLst>
                                        <p:tav tm="0">
                                          <p:val>
                                            <p:strVal val="ppt_x"/>
                                          </p:val>
                                        </p:tav>
                                        <p:tav tm="100000">
                                          <p:val>
                                            <p:strVal val="ppt_x"/>
                                          </p:val>
                                        </p:tav>
                                      </p:tavLst>
                                    </p:anim>
                                    <p:anim calcmode="lin" valueType="num">
                                      <p:cBhvr additive="base">
                                        <p:cTn id="13" dur="400"/>
                                        <p:tgtEl>
                                          <p:spTgt spid="6"/>
                                        </p:tgtEl>
                                        <p:attrNameLst>
                                          <p:attrName>ppt_y</p:attrName>
                                        </p:attrNameLst>
                                      </p:cBhvr>
                                      <p:tavLst>
                                        <p:tav tm="0">
                                          <p:val>
                                            <p:strVal val="ppt_y"/>
                                          </p:val>
                                        </p:tav>
                                        <p:tav tm="100000">
                                          <p:val>
                                            <p:strVal val="0-ppt_h/2"/>
                                          </p:val>
                                        </p:tav>
                                      </p:tavLst>
                                    </p:anim>
                                    <p:set>
                                      <p:cBhvr>
                                        <p:cTn id="14" dur="1" fill="hold">
                                          <p:stCondLst>
                                            <p:cond delay="3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153673" y="1287644"/>
            <a:ext cx="6765636" cy="3379600"/>
            <a:chOff x="1153673" y="1287644"/>
            <a:chExt cx="6765636" cy="3379600"/>
          </a:xfrm>
        </p:grpSpPr>
        <p:sp>
          <p:nvSpPr>
            <p:cNvPr id="7" name="Rectangle 6"/>
            <p:cNvSpPr/>
            <p:nvPr/>
          </p:nvSpPr>
          <p:spPr>
            <a:xfrm>
              <a:off x="1153673" y="1287644"/>
              <a:ext cx="6765636" cy="3379600"/>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2" name="TextBox 11"/>
            <p:cNvSpPr txBox="1"/>
            <p:nvPr/>
          </p:nvSpPr>
          <p:spPr>
            <a:xfrm>
              <a:off x="4503536" y="1639227"/>
              <a:ext cx="3190447" cy="2677656"/>
            </a:xfrm>
            <a:prstGeom prst="rect">
              <a:avLst/>
            </a:prstGeom>
            <a:noFill/>
          </p:spPr>
          <p:txBody>
            <a:bodyPr wrap="square" rtlCol="0">
              <a:spAutoFit/>
            </a:bodyPr>
            <a:lstStyle/>
            <a:p>
              <a:pPr algn="ctr"/>
              <a:r>
                <a:rPr lang="en-US" sz="2400" dirty="0" smtClean="0">
                  <a:latin typeface="Roboto Condensed Regular"/>
                  <a:cs typeface="Roboto Condensed Regular"/>
                </a:rPr>
                <a:t>The </a:t>
              </a:r>
              <a:r>
                <a:rPr lang="en-US" sz="2400" b="1" dirty="0" smtClean="0">
                  <a:solidFill>
                    <a:srgbClr val="2399FE"/>
                  </a:solidFill>
                  <a:latin typeface="Roboto Condensed Regular"/>
                  <a:cs typeface="Roboto Condensed Regular"/>
                </a:rPr>
                <a:t>PH </a:t>
              </a:r>
              <a:r>
                <a:rPr lang="en-US" sz="2400" b="1" dirty="0">
                  <a:solidFill>
                    <a:srgbClr val="2399FE"/>
                  </a:solidFill>
                  <a:latin typeface="Roboto Condensed Regular"/>
                  <a:cs typeface="Roboto Condensed Regular"/>
                </a:rPr>
                <a:t>government</a:t>
              </a:r>
              <a:r>
                <a:rPr lang="en-US" sz="2400" dirty="0">
                  <a:latin typeface="Roboto Condensed Regular"/>
                  <a:cs typeface="Roboto Condensed Regular"/>
                </a:rPr>
                <a:t> has released an </a:t>
              </a:r>
              <a:r>
                <a:rPr lang="en-US" sz="2400" b="1" dirty="0">
                  <a:solidFill>
                    <a:srgbClr val="2399FE"/>
                  </a:solidFill>
                  <a:latin typeface="Roboto Condensed Regular"/>
                  <a:cs typeface="Roboto Condensed Regular"/>
                </a:rPr>
                <a:t>official newsletter</a:t>
              </a:r>
              <a:r>
                <a:rPr lang="en-US" sz="2400" dirty="0">
                  <a:latin typeface="Roboto Condensed Regular"/>
                  <a:cs typeface="Roboto Condensed Regular"/>
                </a:rPr>
                <a:t> </a:t>
              </a:r>
              <a:r>
                <a:rPr lang="en-US" sz="2400" dirty="0" smtClean="0">
                  <a:latin typeface="Roboto Condensed Regular"/>
                  <a:cs typeface="Roboto Condensed Regular"/>
                </a:rPr>
                <a:t>indicating </a:t>
              </a:r>
              <a:r>
                <a:rPr lang="en-US" sz="2400" dirty="0">
                  <a:latin typeface="Roboto Condensed Regular"/>
                  <a:cs typeface="Roboto Condensed Regular"/>
                </a:rPr>
                <a:t>the </a:t>
              </a:r>
              <a:r>
                <a:rPr lang="en-US" sz="2400" b="1" dirty="0">
                  <a:solidFill>
                    <a:srgbClr val="2399FE"/>
                  </a:solidFill>
                  <a:latin typeface="Roboto Condensed Regular"/>
                  <a:cs typeface="Roboto Condensed Regular"/>
                </a:rPr>
                <a:t>official social media accounts</a:t>
              </a:r>
              <a:r>
                <a:rPr lang="en-US" sz="2400" dirty="0">
                  <a:latin typeface="Roboto Condensed Regular"/>
                  <a:cs typeface="Roboto Condensed Regular"/>
                </a:rPr>
                <a:t> and </a:t>
              </a:r>
              <a:r>
                <a:rPr lang="en-US" sz="2400" b="1" dirty="0">
                  <a:solidFill>
                    <a:srgbClr val="2399FE"/>
                  </a:solidFill>
                  <a:latin typeface="Roboto Condensed Regular"/>
                  <a:cs typeface="Roboto Condensed Regular"/>
                </a:rPr>
                <a:t>unified hashtags</a:t>
              </a:r>
              <a:r>
                <a:rPr lang="en-US" sz="2400" dirty="0">
                  <a:latin typeface="Roboto Condensed Regular"/>
                  <a:cs typeface="Roboto Condensed Regular"/>
                </a:rPr>
                <a:t> to help in the </a:t>
              </a:r>
              <a:r>
                <a:rPr lang="en-US" sz="2400" b="1" dirty="0">
                  <a:solidFill>
                    <a:srgbClr val="2399FE"/>
                  </a:solidFill>
                  <a:latin typeface="Roboto Condensed Regular"/>
                  <a:cs typeface="Roboto Condensed Regular"/>
                </a:rPr>
                <a:t>disaster relief </a:t>
              </a:r>
              <a:r>
                <a:rPr lang="en-US" sz="2400" b="1" dirty="0" smtClean="0">
                  <a:solidFill>
                    <a:srgbClr val="2399FE"/>
                  </a:solidFill>
                  <a:latin typeface="Roboto Condensed Regular"/>
                  <a:cs typeface="Roboto Condensed Regular"/>
                </a:rPr>
                <a:t>effort</a:t>
              </a:r>
              <a:r>
                <a:rPr lang="en-US" sz="2400" dirty="0" smtClean="0">
                  <a:latin typeface="Roboto Condensed Regular"/>
                  <a:cs typeface="Roboto Condensed Regular"/>
                </a:rPr>
                <a:t>.</a:t>
              </a:r>
              <a:r>
                <a:rPr lang="en-PH" sz="2400" dirty="0" smtClean="0">
                  <a:latin typeface="Roboto Condensed Regular"/>
                  <a:cs typeface="Roboto Condensed Regular"/>
                </a:rPr>
                <a:t> </a:t>
              </a:r>
              <a:endParaRPr lang="en-US" sz="2000" dirty="0">
                <a:latin typeface="Roboto Condensed Regular"/>
                <a:ea typeface="Roboto Condensed Bold" pitchFamily="2" charset="0"/>
                <a:cs typeface="Roboto Condensed Regular"/>
              </a:endParaRPr>
            </a:p>
          </p:txBody>
        </p:sp>
        <p:pic>
          <p:nvPicPr>
            <p:cNvPr id="2" name="Picture 1"/>
            <p:cNvPicPr>
              <a:picLocks noChangeAspect="1"/>
            </p:cNvPicPr>
            <p:nvPr/>
          </p:nvPicPr>
          <p:blipFill>
            <a:blip r:embed="rId4"/>
            <a:stretch>
              <a:fillRect/>
            </a:stretch>
          </p:blipFill>
          <p:spPr>
            <a:xfrm>
              <a:off x="1471184" y="1538819"/>
              <a:ext cx="2878657" cy="2878657"/>
            </a:xfrm>
            <a:prstGeom prst="rect">
              <a:avLst/>
            </a:prstGeom>
          </p:spPr>
        </p:pic>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Tree>
    <p:custDataLst>
      <p:tags r:id="rId1"/>
    </p:custDataLst>
    <p:extLst>
      <p:ext uri="{BB962C8B-B14F-4D97-AF65-F5344CB8AC3E}">
        <p14:creationId xmlns:p14="http://schemas.microsoft.com/office/powerpoint/2010/main" val="24681604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400" fill="hold"/>
                                        <p:tgtEl>
                                          <p:spTgt spid="3"/>
                                        </p:tgtEl>
                                        <p:attrNameLst>
                                          <p:attrName>ppt_x</p:attrName>
                                        </p:attrNameLst>
                                      </p:cBhvr>
                                      <p:tavLst>
                                        <p:tav tm="0">
                                          <p:val>
                                            <p:strVal val="#ppt_x"/>
                                          </p:val>
                                        </p:tav>
                                        <p:tav tm="100000">
                                          <p:val>
                                            <p:strVal val="#ppt_x"/>
                                          </p:val>
                                        </p:tav>
                                      </p:tavLst>
                                    </p:anim>
                                    <p:anim calcmode="lin" valueType="num">
                                      <p:cBhvr additive="base">
                                        <p:cTn id="8" dur="4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1" accel="50000" fill="hold" nodeType="clickEffect">
                                  <p:stCondLst>
                                    <p:cond delay="0"/>
                                  </p:stCondLst>
                                  <p:childTnLst>
                                    <p:anim calcmode="lin" valueType="num">
                                      <p:cBhvr additive="base">
                                        <p:cTn id="12" dur="400"/>
                                        <p:tgtEl>
                                          <p:spTgt spid="3"/>
                                        </p:tgtEl>
                                        <p:attrNameLst>
                                          <p:attrName>ppt_x</p:attrName>
                                        </p:attrNameLst>
                                      </p:cBhvr>
                                      <p:tavLst>
                                        <p:tav tm="0">
                                          <p:val>
                                            <p:strVal val="ppt_x"/>
                                          </p:val>
                                        </p:tav>
                                        <p:tav tm="100000">
                                          <p:val>
                                            <p:strVal val="ppt_x"/>
                                          </p:val>
                                        </p:tav>
                                      </p:tavLst>
                                    </p:anim>
                                    <p:anim calcmode="lin" valueType="num">
                                      <p:cBhvr additive="base">
                                        <p:cTn id="13" dur="400"/>
                                        <p:tgtEl>
                                          <p:spTgt spid="3"/>
                                        </p:tgtEl>
                                        <p:attrNameLst>
                                          <p:attrName>ppt_y</p:attrName>
                                        </p:attrNameLst>
                                      </p:cBhvr>
                                      <p:tavLst>
                                        <p:tav tm="0">
                                          <p:val>
                                            <p:strVal val="ppt_y"/>
                                          </p:val>
                                        </p:tav>
                                        <p:tav tm="100000">
                                          <p:val>
                                            <p:strVal val="0-ppt_h/2"/>
                                          </p:val>
                                        </p:tav>
                                      </p:tavLst>
                                    </p:anim>
                                    <p:set>
                                      <p:cBhvr>
                                        <p:cTn id="14" dur="1" fill="hold">
                                          <p:stCondLst>
                                            <p:cond delay="3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55405" y="2112074"/>
            <a:ext cx="6765636" cy="2163577"/>
            <a:chOff x="1153673" y="959570"/>
            <a:chExt cx="6765636" cy="1247023"/>
          </a:xfrm>
        </p:grpSpPr>
        <p:sp>
          <p:nvSpPr>
            <p:cNvPr id="18" name="Rectangle 17"/>
            <p:cNvSpPr/>
            <p:nvPr/>
          </p:nvSpPr>
          <p:spPr>
            <a:xfrm>
              <a:off x="1153673" y="959570"/>
              <a:ext cx="6765636" cy="1247023"/>
            </a:xfrm>
            <a:prstGeom prst="rect">
              <a:avLst/>
            </a:prstGeom>
            <a:solidFill>
              <a:schemeClr val="bg1"/>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19" name="TextBox 18"/>
            <p:cNvSpPr txBox="1"/>
            <p:nvPr/>
          </p:nvSpPr>
          <p:spPr>
            <a:xfrm>
              <a:off x="1461957" y="1113018"/>
              <a:ext cx="6125538" cy="904706"/>
            </a:xfrm>
            <a:prstGeom prst="rect">
              <a:avLst/>
            </a:prstGeom>
            <a:noFill/>
          </p:spPr>
          <p:txBody>
            <a:bodyPr wrap="square" rtlCol="0">
              <a:spAutoFit/>
            </a:bodyPr>
            <a:lstStyle/>
            <a:p>
              <a:pPr algn="ctr"/>
              <a:r>
                <a:rPr lang="en-US" sz="2400" dirty="0" smtClean="0">
                  <a:latin typeface="Roboto Condensed Regular"/>
                  <a:cs typeface="Roboto Condensed Regular"/>
                </a:rPr>
                <a:t>To </a:t>
              </a:r>
              <a:r>
                <a:rPr lang="en-US" sz="2400" dirty="0" smtClean="0">
                  <a:latin typeface="Roboto Condensed Regular"/>
                  <a:cs typeface="Roboto Condensed Regular"/>
                </a:rPr>
                <a:t>build an </a:t>
              </a:r>
              <a:r>
                <a:rPr lang="en-US" sz="2400" b="1" dirty="0">
                  <a:solidFill>
                    <a:srgbClr val="2399FE"/>
                  </a:solidFill>
                  <a:latin typeface="Roboto Condensed Regular"/>
                  <a:cs typeface="Roboto Condensed Regular"/>
                </a:rPr>
                <a:t>information extraction (IE) system</a:t>
              </a:r>
              <a:r>
                <a:rPr lang="en-US" sz="2400" dirty="0">
                  <a:latin typeface="Roboto Condensed Regular"/>
                  <a:cs typeface="Roboto Condensed Regular"/>
                </a:rPr>
                <a:t> for </a:t>
              </a:r>
              <a:r>
                <a:rPr lang="en-US" sz="2400" b="1" dirty="0">
                  <a:solidFill>
                    <a:srgbClr val="2399FE"/>
                  </a:solidFill>
                  <a:latin typeface="Roboto Condensed Regular"/>
                  <a:cs typeface="Roboto Condensed Regular"/>
                </a:rPr>
                <a:t>disaster-related Twitter content</a:t>
              </a:r>
              <a:r>
                <a:rPr lang="en-US" sz="2400" dirty="0">
                  <a:latin typeface="Roboto Condensed Regular"/>
                  <a:cs typeface="Roboto Condensed Regular"/>
                </a:rPr>
                <a:t> which is written in the </a:t>
              </a:r>
              <a:r>
                <a:rPr lang="en-US" sz="2400" b="1" dirty="0">
                  <a:solidFill>
                    <a:srgbClr val="2399FE"/>
                  </a:solidFill>
                  <a:latin typeface="Roboto Condensed Regular"/>
                  <a:cs typeface="Roboto Condensed Regular"/>
                </a:rPr>
                <a:t>Filipino language</a:t>
              </a:r>
              <a:r>
                <a:rPr lang="en-US" sz="2400" dirty="0">
                  <a:latin typeface="Roboto Condensed Regular"/>
                  <a:cs typeface="Roboto Condensed Regular"/>
                </a:rPr>
                <a:t> (with respect to the </a:t>
              </a:r>
              <a:r>
                <a:rPr lang="en-US" sz="2400" b="1" dirty="0">
                  <a:solidFill>
                    <a:srgbClr val="2399FE"/>
                  </a:solidFill>
                  <a:latin typeface="Roboto Condensed Regular"/>
                  <a:cs typeface="Roboto Condensed Regular"/>
                </a:rPr>
                <a:t>TXTSPK</a:t>
              </a:r>
              <a:r>
                <a:rPr lang="en-US" sz="2400" dirty="0">
                  <a:latin typeface="Roboto Condensed Regular"/>
                  <a:cs typeface="Roboto Condensed Regular"/>
                </a:rPr>
                <a:t> and </a:t>
              </a:r>
              <a:r>
                <a:rPr lang="en-US" sz="2400" b="1" dirty="0">
                  <a:solidFill>
                    <a:srgbClr val="2399FE"/>
                  </a:solidFill>
                  <a:latin typeface="Roboto Condensed Regular"/>
                  <a:cs typeface="Roboto Condensed Regular"/>
                </a:rPr>
                <a:t>code-switching</a:t>
              </a:r>
              <a:r>
                <a:rPr lang="en-US" sz="2400" dirty="0">
                  <a:latin typeface="Roboto Condensed Regular"/>
                  <a:cs typeface="Roboto Condensed Regular"/>
                </a:rPr>
                <a:t> writing styles</a:t>
              </a:r>
              <a:r>
                <a:rPr lang="en-US" sz="2400" dirty="0" smtClean="0">
                  <a:latin typeface="Roboto Condensed Regular"/>
                  <a:cs typeface="Roboto Condensed Regular"/>
                </a:rPr>
                <a:t>).</a:t>
              </a:r>
              <a:r>
                <a:rPr lang="en-PH" sz="2400" dirty="0" smtClean="0">
                  <a:latin typeface="Roboto Condensed Regular"/>
                  <a:cs typeface="Roboto Condensed Regular"/>
                </a:rPr>
                <a:t> </a:t>
              </a:r>
              <a:endParaRPr lang="en-PH" sz="2400" dirty="0">
                <a:latin typeface="Roboto Condensed Regular"/>
                <a:cs typeface="Roboto Condensed Regular"/>
              </a:endParaRPr>
            </a:p>
          </p:txBody>
        </p:sp>
      </p:grpSp>
      <p:grpSp>
        <p:nvGrpSpPr>
          <p:cNvPr id="12" name="Group 11"/>
          <p:cNvGrpSpPr/>
          <p:nvPr/>
        </p:nvGrpSpPr>
        <p:grpSpPr>
          <a:xfrm>
            <a:off x="1153673" y="1446389"/>
            <a:ext cx="6765636" cy="536524"/>
            <a:chOff x="1153673" y="959571"/>
            <a:chExt cx="6765636" cy="536524"/>
          </a:xfrm>
        </p:grpSpPr>
        <p:sp>
          <p:nvSpPr>
            <p:cNvPr id="7" name="Rectangle 6"/>
            <p:cNvSpPr/>
            <p:nvPr/>
          </p:nvSpPr>
          <p:spPr>
            <a:xfrm>
              <a:off x="1153673" y="959571"/>
              <a:ext cx="6765636" cy="536524"/>
            </a:xfrm>
            <a:prstGeom prst="rect">
              <a:avLst/>
            </a:prstGeom>
            <a:solidFill>
              <a:schemeClr val="tx1">
                <a:lumMod val="75000"/>
                <a:lumOff val="25000"/>
              </a:schemeClr>
            </a:solidFill>
            <a:ln>
              <a:noFill/>
            </a:ln>
            <a:effectLst>
              <a:outerShdw blurRad="177800" dist="50800" dir="5400000" algn="t"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smtClean="0"/>
            </a:p>
          </p:txBody>
        </p:sp>
        <p:sp>
          <p:nvSpPr>
            <p:cNvPr id="9" name="TextBox 8"/>
            <p:cNvSpPr txBox="1"/>
            <p:nvPr/>
          </p:nvSpPr>
          <p:spPr>
            <a:xfrm>
              <a:off x="1463689" y="988172"/>
              <a:ext cx="6123805" cy="430887"/>
            </a:xfrm>
            <a:prstGeom prst="rect">
              <a:avLst/>
            </a:prstGeom>
            <a:noFill/>
          </p:spPr>
          <p:txBody>
            <a:bodyPr wrap="square" rtlCol="0">
              <a:spAutoFit/>
            </a:bodyPr>
            <a:lstStyle/>
            <a:p>
              <a:pPr algn="ctr"/>
              <a:r>
                <a:rPr lang="en-PH" sz="2200" b="1" dirty="0" smtClean="0">
                  <a:solidFill>
                    <a:schemeClr val="bg1"/>
                  </a:solidFill>
                  <a:latin typeface="Roboto Condensed"/>
                </a:rPr>
                <a:t>THE MAIN CHALLENGE</a:t>
              </a:r>
              <a:endParaRPr lang="en-PH" sz="2200" b="1" dirty="0">
                <a:solidFill>
                  <a:schemeClr val="bg1"/>
                </a:solidFill>
                <a:latin typeface="Roboto Condensed"/>
              </a:endParaRPr>
            </a:p>
          </p:txBody>
        </p:sp>
      </p:grpSp>
      <p:sp>
        <p:nvSpPr>
          <p:cNvPr id="4" name="Rectangle 3"/>
          <p:cNvSpPr/>
          <p:nvPr/>
        </p:nvSpPr>
        <p:spPr>
          <a:xfrm>
            <a:off x="0" y="-9051"/>
            <a:ext cx="9220200" cy="798198"/>
          </a:xfrm>
          <a:prstGeom prst="rect">
            <a:avLst/>
          </a:prstGeom>
          <a:solidFill>
            <a:srgbClr val="2399FE"/>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TextBox 4"/>
          <p:cNvSpPr txBox="1"/>
          <p:nvPr/>
        </p:nvSpPr>
        <p:spPr>
          <a:xfrm>
            <a:off x="160447" y="144623"/>
            <a:ext cx="7276351" cy="502702"/>
          </a:xfrm>
          <a:prstGeom prst="rect">
            <a:avLst/>
          </a:prstGeom>
          <a:noFill/>
        </p:spPr>
        <p:txBody>
          <a:bodyPr wrap="none" rtlCol="0">
            <a:spAutoFit/>
          </a:bodyPr>
          <a:lstStyle/>
          <a:p>
            <a:pPr>
              <a:lnSpc>
                <a:spcPct val="80000"/>
              </a:lnSpc>
            </a:pPr>
            <a:r>
              <a:rPr lang="en-PH" sz="3200" b="1" dirty="0" smtClean="0">
                <a:solidFill>
                  <a:schemeClr val="bg1"/>
                </a:solidFill>
                <a:effectLst>
                  <a:outerShdw blurRad="50800" dist="38100" dir="5400000" algn="t" rotWithShape="0">
                    <a:prstClr val="black">
                      <a:alpha val="40000"/>
                    </a:prstClr>
                  </a:outerShdw>
                </a:effectLst>
                <a:latin typeface="Roboto Condensed Bold"/>
                <a:cs typeface="Roboto Condensed Bold"/>
              </a:rPr>
              <a:t>Overview of the Current State of Technology</a:t>
            </a:r>
            <a:endParaRPr lang="en-PH" sz="3200" b="1" dirty="0">
              <a:solidFill>
                <a:schemeClr val="bg1"/>
              </a:solidFill>
              <a:effectLst>
                <a:outerShdw blurRad="50800" dist="38100" dir="5400000" algn="t" rotWithShape="0">
                  <a:prstClr val="black">
                    <a:alpha val="40000"/>
                  </a:prstClr>
                </a:outerShdw>
              </a:effectLst>
              <a:latin typeface="Roboto Condensed Bold"/>
              <a:cs typeface="Roboto Condensed Bold"/>
            </a:endParaRPr>
          </a:p>
        </p:txBody>
      </p:sp>
      <p:sp>
        <p:nvSpPr>
          <p:cNvPr id="10" name="Oval 9"/>
          <p:cNvSpPr/>
          <p:nvPr/>
        </p:nvSpPr>
        <p:spPr>
          <a:xfrm>
            <a:off x="8241068" y="485244"/>
            <a:ext cx="614296" cy="614296"/>
          </a:xfrm>
          <a:prstGeom prst="ellipse">
            <a:avLst/>
          </a:prstGeom>
          <a:solidFill>
            <a:srgbClr val="FFC02D"/>
          </a:solidFill>
          <a:ln>
            <a:noFill/>
          </a:ln>
          <a:effectLst>
            <a:outerShdw blurRad="1524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2000" b="1" dirty="0" smtClean="0">
                <a:solidFill>
                  <a:schemeClr val="tx1">
                    <a:lumMod val="75000"/>
                    <a:lumOff val="25000"/>
                  </a:schemeClr>
                </a:solidFill>
                <a:latin typeface="Roboto Condensed Regular"/>
                <a:cs typeface="Roboto Condensed Regular"/>
              </a:rPr>
              <a:t>1</a:t>
            </a:r>
            <a:endParaRPr lang="en-PH" sz="2000" b="1" dirty="0">
              <a:solidFill>
                <a:schemeClr val="tx1">
                  <a:lumMod val="75000"/>
                  <a:lumOff val="25000"/>
                </a:schemeClr>
              </a:solidFill>
              <a:latin typeface="Roboto Condensed Regular"/>
              <a:cs typeface="Roboto Condensed Regular"/>
            </a:endParaRPr>
          </a:p>
        </p:txBody>
      </p:sp>
      <p:sp>
        <p:nvSpPr>
          <p:cNvPr id="13" name="Oval 12"/>
          <p:cNvSpPr/>
          <p:nvPr/>
        </p:nvSpPr>
        <p:spPr>
          <a:xfrm>
            <a:off x="8241068" y="481999"/>
            <a:ext cx="614296" cy="614296"/>
          </a:xfrm>
          <a:prstGeom prst="ellipse">
            <a:avLst/>
          </a:prstGeom>
          <a:solidFill>
            <a:srgbClr val="FFC0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Tree>
    <p:custDataLst>
      <p:tags r:id="rId1"/>
    </p:custDataLst>
    <p:extLst>
      <p:ext uri="{BB962C8B-B14F-4D97-AF65-F5344CB8AC3E}">
        <p14:creationId xmlns:p14="http://schemas.microsoft.com/office/powerpoint/2010/main" val="18704979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400" fill="hold"/>
                                        <p:tgtEl>
                                          <p:spTgt spid="12"/>
                                        </p:tgtEl>
                                        <p:attrNameLst>
                                          <p:attrName>ppt_x</p:attrName>
                                        </p:attrNameLst>
                                      </p:cBhvr>
                                      <p:tavLst>
                                        <p:tav tm="0">
                                          <p:val>
                                            <p:strVal val="#ppt_x"/>
                                          </p:val>
                                        </p:tav>
                                        <p:tav tm="100000">
                                          <p:val>
                                            <p:strVal val="#ppt_x"/>
                                          </p:val>
                                        </p:tav>
                                      </p:tavLst>
                                    </p:anim>
                                    <p:anim calcmode="lin" valueType="num">
                                      <p:cBhvr additive="base">
                                        <p:cTn id="8" dur="4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ppt_x"/>
                                          </p:val>
                                        </p:tav>
                                        <p:tav tm="100000">
                                          <p:val>
                                            <p:strVal val="#ppt_x"/>
                                          </p:val>
                                        </p:tav>
                                      </p:tavLst>
                                    </p:anim>
                                    <p:anim calcmode="lin" valueType="num">
                                      <p:cBhvr additive="base">
                                        <p:cTn id="12" dur="4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par>
                          <p:cTn id="19" fill="hold">
                            <p:stCondLst>
                              <p:cond delay="0"/>
                            </p:stCondLst>
                            <p:childTnLst>
                              <p:par>
                                <p:cTn id="20" presetID="42" presetClass="path" presetSubtype="0" decel="50000" fill="hold" grpId="2" nodeType="afterEffect">
                                  <p:stCondLst>
                                    <p:cond delay="0"/>
                                  </p:stCondLst>
                                  <p:childTnLst>
                                    <p:animMotion origin="layout" path="M -2.22222E-6 4.93827E-6 L -0.42691 0.35308 " pathEditMode="relative" rAng="0" ptsTypes="AA">
                                      <p:cBhvr>
                                        <p:cTn id="21" dur="300" fill="hold"/>
                                        <p:tgtEl>
                                          <p:spTgt spid="13"/>
                                        </p:tgtEl>
                                        <p:attrNameLst>
                                          <p:attrName>ppt_x</p:attrName>
                                          <p:attrName>ppt_y</p:attrName>
                                        </p:attrNameLst>
                                      </p:cBhvr>
                                      <p:rCtr x="-21354" y="17654"/>
                                    </p:animMotion>
                                  </p:childTnLst>
                                </p:cTn>
                              </p:par>
                            </p:childTnLst>
                          </p:cTn>
                        </p:par>
                        <p:par>
                          <p:cTn id="22" fill="hold">
                            <p:stCondLst>
                              <p:cond delay="300"/>
                            </p:stCondLst>
                            <p:childTnLst>
                              <p:par>
                                <p:cTn id="23" presetID="6" presetClass="emph" presetSubtype="0" fill="hold" grpId="1" nodeType="afterEffect">
                                  <p:stCondLst>
                                    <p:cond delay="0"/>
                                  </p:stCondLst>
                                  <p:childTnLst>
                                    <p:animScale>
                                      <p:cBhvr>
                                        <p:cTn id="24" dur="700" fill="hold"/>
                                        <p:tgtEl>
                                          <p:spTgt spid="13"/>
                                        </p:tgtEl>
                                      </p:cBhvr>
                                      <p:by x="8000000" y="80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3" grpId="1" animBg="1"/>
      <p:bldP spid="13" grpId="2"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5"/>
</p:tagLst>
</file>

<file path=ppt/tags/tag10.xml><?xml version="1.0" encoding="utf-8"?>
<p:tagLst xmlns:a="http://schemas.openxmlformats.org/drawingml/2006/main" xmlns:r="http://schemas.openxmlformats.org/officeDocument/2006/relationships" xmlns:p="http://schemas.openxmlformats.org/presentationml/2006/main">
  <p:tag name="TIMING" val="|0.7"/>
</p:tagLst>
</file>

<file path=ppt/tags/tag11.xml><?xml version="1.0" encoding="utf-8"?>
<p:tagLst xmlns:a="http://schemas.openxmlformats.org/drawingml/2006/main" xmlns:r="http://schemas.openxmlformats.org/officeDocument/2006/relationships" xmlns:p="http://schemas.openxmlformats.org/presentationml/2006/main">
  <p:tag name="TIMING" val="|0.7"/>
</p:tagLst>
</file>

<file path=ppt/tags/tag12.xml><?xml version="1.0" encoding="utf-8"?>
<p:tagLst xmlns:a="http://schemas.openxmlformats.org/drawingml/2006/main" xmlns:r="http://schemas.openxmlformats.org/officeDocument/2006/relationships" xmlns:p="http://schemas.openxmlformats.org/presentationml/2006/main">
  <p:tag name="TIMING" val="|0.7"/>
</p:tagLst>
</file>

<file path=ppt/tags/tag13.xml><?xml version="1.0" encoding="utf-8"?>
<p:tagLst xmlns:a="http://schemas.openxmlformats.org/drawingml/2006/main" xmlns:r="http://schemas.openxmlformats.org/officeDocument/2006/relationships" xmlns:p="http://schemas.openxmlformats.org/presentationml/2006/main">
  <p:tag name="TIMING" val="|0.7"/>
</p:tagLst>
</file>

<file path=ppt/tags/tag14.xml><?xml version="1.0" encoding="utf-8"?>
<p:tagLst xmlns:a="http://schemas.openxmlformats.org/drawingml/2006/main" xmlns:r="http://schemas.openxmlformats.org/officeDocument/2006/relationships" xmlns:p="http://schemas.openxmlformats.org/presentationml/2006/main">
  <p:tag name="TIMING" val="|0.7"/>
</p:tagLst>
</file>

<file path=ppt/tags/tag15.xml><?xml version="1.0" encoding="utf-8"?>
<p:tagLst xmlns:a="http://schemas.openxmlformats.org/drawingml/2006/main" xmlns:r="http://schemas.openxmlformats.org/officeDocument/2006/relationships" xmlns:p="http://schemas.openxmlformats.org/presentationml/2006/main">
  <p:tag name="TIMING" val="|0.5"/>
</p:tagLst>
</file>

<file path=ppt/tags/tag16.xml><?xml version="1.0" encoding="utf-8"?>
<p:tagLst xmlns:a="http://schemas.openxmlformats.org/drawingml/2006/main" xmlns:r="http://schemas.openxmlformats.org/officeDocument/2006/relationships" xmlns:p="http://schemas.openxmlformats.org/presentationml/2006/main">
  <p:tag name="TIMING" val="|0.7"/>
</p:tagLst>
</file>

<file path=ppt/tags/tag17.xml><?xml version="1.0" encoding="utf-8"?>
<p:tagLst xmlns:a="http://schemas.openxmlformats.org/drawingml/2006/main" xmlns:r="http://schemas.openxmlformats.org/officeDocument/2006/relationships" xmlns:p="http://schemas.openxmlformats.org/presentationml/2006/main">
  <p:tag name="TIMING" val="|0.7"/>
</p:tagLst>
</file>

<file path=ppt/tags/tag18.xml><?xml version="1.0" encoding="utf-8"?>
<p:tagLst xmlns:a="http://schemas.openxmlformats.org/drawingml/2006/main" xmlns:r="http://schemas.openxmlformats.org/officeDocument/2006/relationships" xmlns:p="http://schemas.openxmlformats.org/presentationml/2006/main">
  <p:tag name="TIMING" val="|0.7"/>
</p:tagLst>
</file>

<file path=ppt/tags/tag19.xml><?xml version="1.0" encoding="utf-8"?>
<p:tagLst xmlns:a="http://schemas.openxmlformats.org/drawingml/2006/main" xmlns:r="http://schemas.openxmlformats.org/officeDocument/2006/relationships" xmlns:p="http://schemas.openxmlformats.org/presentationml/2006/main">
  <p:tag name="TIMING" val="|0.7"/>
</p:tagLst>
</file>

<file path=ppt/tags/tag2.xml><?xml version="1.0" encoding="utf-8"?>
<p:tagLst xmlns:a="http://schemas.openxmlformats.org/drawingml/2006/main" xmlns:r="http://schemas.openxmlformats.org/officeDocument/2006/relationships" xmlns:p="http://schemas.openxmlformats.org/presentationml/2006/main">
  <p:tag name="TIMING" val="|0.1|1.2"/>
</p:tagLst>
</file>

<file path=ppt/tags/tag20.xml><?xml version="1.0" encoding="utf-8"?>
<p:tagLst xmlns:a="http://schemas.openxmlformats.org/drawingml/2006/main" xmlns:r="http://schemas.openxmlformats.org/officeDocument/2006/relationships" xmlns:p="http://schemas.openxmlformats.org/presentationml/2006/main">
  <p:tag name="TIMING" val="|0.7"/>
</p:tagLst>
</file>

<file path=ppt/tags/tag21.xml><?xml version="1.0" encoding="utf-8"?>
<p:tagLst xmlns:a="http://schemas.openxmlformats.org/drawingml/2006/main" xmlns:r="http://schemas.openxmlformats.org/officeDocument/2006/relationships" xmlns:p="http://schemas.openxmlformats.org/presentationml/2006/main">
  <p:tag name="TIMING" val="|0.7"/>
</p:tagLst>
</file>

<file path=ppt/tags/tag22.xml><?xml version="1.0" encoding="utf-8"?>
<p:tagLst xmlns:a="http://schemas.openxmlformats.org/drawingml/2006/main" xmlns:r="http://schemas.openxmlformats.org/officeDocument/2006/relationships" xmlns:p="http://schemas.openxmlformats.org/presentationml/2006/main">
  <p:tag name="TIMING" val="|0.7"/>
</p:tagLst>
</file>

<file path=ppt/tags/tag23.xml><?xml version="1.0" encoding="utf-8"?>
<p:tagLst xmlns:a="http://schemas.openxmlformats.org/drawingml/2006/main" xmlns:r="http://schemas.openxmlformats.org/officeDocument/2006/relationships" xmlns:p="http://schemas.openxmlformats.org/presentationml/2006/main">
  <p:tag name="TIMING" val="|0.7"/>
</p:tagLst>
</file>

<file path=ppt/tags/tag24.xml><?xml version="1.0" encoding="utf-8"?>
<p:tagLst xmlns:a="http://schemas.openxmlformats.org/drawingml/2006/main" xmlns:r="http://schemas.openxmlformats.org/officeDocument/2006/relationships" xmlns:p="http://schemas.openxmlformats.org/presentationml/2006/main">
  <p:tag name="TIMING" val="|0.7"/>
</p:tagLst>
</file>

<file path=ppt/tags/tag25.xml><?xml version="1.0" encoding="utf-8"?>
<p:tagLst xmlns:a="http://schemas.openxmlformats.org/drawingml/2006/main" xmlns:r="http://schemas.openxmlformats.org/officeDocument/2006/relationships" xmlns:p="http://schemas.openxmlformats.org/presentationml/2006/main">
  <p:tag name="TIMING" val="|0.7"/>
</p:tagLst>
</file>

<file path=ppt/tags/tag26.xml><?xml version="1.0" encoding="utf-8"?>
<p:tagLst xmlns:a="http://schemas.openxmlformats.org/drawingml/2006/main" xmlns:r="http://schemas.openxmlformats.org/officeDocument/2006/relationships" xmlns:p="http://schemas.openxmlformats.org/presentationml/2006/main">
  <p:tag name="TIMING" val="|0.7"/>
</p:tagLst>
</file>

<file path=ppt/tags/tag27.xml><?xml version="1.0" encoding="utf-8"?>
<p:tagLst xmlns:a="http://schemas.openxmlformats.org/drawingml/2006/main" xmlns:r="http://schemas.openxmlformats.org/officeDocument/2006/relationships" xmlns:p="http://schemas.openxmlformats.org/presentationml/2006/main">
  <p:tag name="TIMING" val="|0.7"/>
</p:tagLst>
</file>

<file path=ppt/tags/tag28.xml><?xml version="1.0" encoding="utf-8"?>
<p:tagLst xmlns:a="http://schemas.openxmlformats.org/drawingml/2006/main" xmlns:r="http://schemas.openxmlformats.org/officeDocument/2006/relationships" xmlns:p="http://schemas.openxmlformats.org/presentationml/2006/main">
  <p:tag name="TIMING" val="|0.7"/>
</p:tagLst>
</file>

<file path=ppt/tags/tag29.xml><?xml version="1.0" encoding="utf-8"?>
<p:tagLst xmlns:a="http://schemas.openxmlformats.org/drawingml/2006/main" xmlns:r="http://schemas.openxmlformats.org/officeDocument/2006/relationships" xmlns:p="http://schemas.openxmlformats.org/presentationml/2006/main">
  <p:tag name="TIMING" val="|0.5"/>
</p:tagLst>
</file>

<file path=ppt/tags/tag3.xml><?xml version="1.0" encoding="utf-8"?>
<p:tagLst xmlns:a="http://schemas.openxmlformats.org/drawingml/2006/main" xmlns:r="http://schemas.openxmlformats.org/officeDocument/2006/relationships" xmlns:p="http://schemas.openxmlformats.org/presentationml/2006/main">
  <p:tag name="TIMING" val="|0.5"/>
</p:tagLst>
</file>

<file path=ppt/tags/tag30.xml><?xml version="1.0" encoding="utf-8"?>
<p:tagLst xmlns:a="http://schemas.openxmlformats.org/drawingml/2006/main" xmlns:r="http://schemas.openxmlformats.org/officeDocument/2006/relationships" xmlns:p="http://schemas.openxmlformats.org/presentationml/2006/main">
  <p:tag name="TIMING" val="|0.7"/>
</p:tagLst>
</file>

<file path=ppt/tags/tag31.xml><?xml version="1.0" encoding="utf-8"?>
<p:tagLst xmlns:a="http://schemas.openxmlformats.org/drawingml/2006/main" xmlns:r="http://schemas.openxmlformats.org/officeDocument/2006/relationships" xmlns:p="http://schemas.openxmlformats.org/presentationml/2006/main">
  <p:tag name="TIMING" val="|0.7"/>
</p:tagLst>
</file>

<file path=ppt/tags/tag32.xml><?xml version="1.0" encoding="utf-8"?>
<p:tagLst xmlns:a="http://schemas.openxmlformats.org/drawingml/2006/main" xmlns:r="http://schemas.openxmlformats.org/officeDocument/2006/relationships" xmlns:p="http://schemas.openxmlformats.org/presentationml/2006/main">
  <p:tag name="TIMING" val="|0.7"/>
</p:tagLst>
</file>

<file path=ppt/tags/tag33.xml><?xml version="1.0" encoding="utf-8"?>
<p:tagLst xmlns:a="http://schemas.openxmlformats.org/drawingml/2006/main" xmlns:r="http://schemas.openxmlformats.org/officeDocument/2006/relationships" xmlns:p="http://schemas.openxmlformats.org/presentationml/2006/main">
  <p:tag name="TIMING" val="|0.7"/>
</p:tagLst>
</file>

<file path=ppt/tags/tag34.xml><?xml version="1.0" encoding="utf-8"?>
<p:tagLst xmlns:a="http://schemas.openxmlformats.org/drawingml/2006/main" xmlns:r="http://schemas.openxmlformats.org/officeDocument/2006/relationships" xmlns:p="http://schemas.openxmlformats.org/presentationml/2006/main">
  <p:tag name="TIMING" val="|0.7"/>
</p:tagLst>
</file>

<file path=ppt/tags/tag35.xml><?xml version="1.0" encoding="utf-8"?>
<p:tagLst xmlns:a="http://schemas.openxmlformats.org/drawingml/2006/main" xmlns:r="http://schemas.openxmlformats.org/officeDocument/2006/relationships" xmlns:p="http://schemas.openxmlformats.org/presentationml/2006/main">
  <p:tag name="TIMING" val="|0.7"/>
</p:tagLst>
</file>

<file path=ppt/tags/tag36.xml><?xml version="1.0" encoding="utf-8"?>
<p:tagLst xmlns:a="http://schemas.openxmlformats.org/drawingml/2006/main" xmlns:r="http://schemas.openxmlformats.org/officeDocument/2006/relationships" xmlns:p="http://schemas.openxmlformats.org/presentationml/2006/main">
  <p:tag name="TIMING" val="|0.5"/>
</p:tagLst>
</file>

<file path=ppt/tags/tag37.xml><?xml version="1.0" encoding="utf-8"?>
<p:tagLst xmlns:a="http://schemas.openxmlformats.org/drawingml/2006/main" xmlns:r="http://schemas.openxmlformats.org/officeDocument/2006/relationships" xmlns:p="http://schemas.openxmlformats.org/presentationml/2006/main">
  <p:tag name="TIMING" val="|0.7"/>
</p:tagLst>
</file>

<file path=ppt/tags/tag38.xml><?xml version="1.0" encoding="utf-8"?>
<p:tagLst xmlns:a="http://schemas.openxmlformats.org/drawingml/2006/main" xmlns:r="http://schemas.openxmlformats.org/officeDocument/2006/relationships" xmlns:p="http://schemas.openxmlformats.org/presentationml/2006/main">
  <p:tag name="TIMING" val="|0.7"/>
</p:tagLst>
</file>

<file path=ppt/tags/tag39.xml><?xml version="1.0" encoding="utf-8"?>
<p:tagLst xmlns:a="http://schemas.openxmlformats.org/drawingml/2006/main" xmlns:r="http://schemas.openxmlformats.org/officeDocument/2006/relationships" xmlns:p="http://schemas.openxmlformats.org/presentationml/2006/main">
  <p:tag name="TIMING" val="|0.5"/>
</p:tagLst>
</file>

<file path=ppt/tags/tag4.xml><?xml version="1.0" encoding="utf-8"?>
<p:tagLst xmlns:a="http://schemas.openxmlformats.org/drawingml/2006/main" xmlns:r="http://schemas.openxmlformats.org/officeDocument/2006/relationships" xmlns:p="http://schemas.openxmlformats.org/presentationml/2006/main">
  <p:tag name="TIMING" val="|0.7"/>
</p:tagLst>
</file>

<file path=ppt/tags/tag5.xml><?xml version="1.0" encoding="utf-8"?>
<p:tagLst xmlns:a="http://schemas.openxmlformats.org/drawingml/2006/main" xmlns:r="http://schemas.openxmlformats.org/officeDocument/2006/relationships" xmlns:p="http://schemas.openxmlformats.org/presentationml/2006/main">
  <p:tag name="TIMING" val="|0.7"/>
</p:tagLst>
</file>

<file path=ppt/tags/tag6.xml><?xml version="1.0" encoding="utf-8"?>
<p:tagLst xmlns:a="http://schemas.openxmlformats.org/drawingml/2006/main" xmlns:r="http://schemas.openxmlformats.org/officeDocument/2006/relationships" xmlns:p="http://schemas.openxmlformats.org/presentationml/2006/main">
  <p:tag name="TIMING" val="|0.7"/>
</p:tagLst>
</file>

<file path=ppt/tags/tag7.xml><?xml version="1.0" encoding="utf-8"?>
<p:tagLst xmlns:a="http://schemas.openxmlformats.org/drawingml/2006/main" xmlns:r="http://schemas.openxmlformats.org/officeDocument/2006/relationships" xmlns:p="http://schemas.openxmlformats.org/presentationml/2006/main">
  <p:tag name="TIMING" val="|0.7"/>
</p:tagLst>
</file>

<file path=ppt/tags/tag8.xml><?xml version="1.0" encoding="utf-8"?>
<p:tagLst xmlns:a="http://schemas.openxmlformats.org/drawingml/2006/main" xmlns:r="http://schemas.openxmlformats.org/officeDocument/2006/relationships" xmlns:p="http://schemas.openxmlformats.org/presentationml/2006/main">
  <p:tag name="TIMING" val="|0.7"/>
</p:tagLst>
</file>

<file path=ppt/tags/tag9.xml><?xml version="1.0" encoding="utf-8"?>
<p:tagLst xmlns:a="http://schemas.openxmlformats.org/drawingml/2006/main" xmlns:r="http://schemas.openxmlformats.org/officeDocument/2006/relationships" xmlns:p="http://schemas.openxmlformats.org/presentationml/2006/main">
  <p:tag name="TIMING" val="|0.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1943</TotalTime>
  <Words>1493</Words>
  <Application>Microsoft Office PowerPoint</Application>
  <PresentationFormat>On-screen Show (16:9)</PresentationFormat>
  <Paragraphs>245</Paragraphs>
  <Slides>40</Slides>
  <Notes>40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Courier</vt:lpstr>
      <vt:lpstr>Roboto Condensed</vt:lpstr>
      <vt:lpstr>Roboto Condensed Bold</vt:lpstr>
      <vt:lpstr>Roboto Condensed 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 La Salle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Kyle Mc Hale Dela Cruz</dc:creator>
  <cp:lastModifiedBy>TinTin Kalaw</cp:lastModifiedBy>
  <cp:revision>188</cp:revision>
  <dcterms:created xsi:type="dcterms:W3CDTF">2014-10-26T13:20:48Z</dcterms:created>
  <dcterms:modified xsi:type="dcterms:W3CDTF">2014-11-28T01:47:17Z</dcterms:modified>
</cp:coreProperties>
</file>

<file path=docProps/thumbnail.jpeg>
</file>